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g"/>
  <Override PartName="/ppt/media/image9.jpg" ContentType="image/jpg"/>
  <Override PartName="/ppt/media/image10.jpg" ContentType="image/jpg"/>
  <Override PartName="/ppt/media/image12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7"/>
  </p:notesMasterIdLst>
  <p:handoutMasterIdLst>
    <p:handoutMasterId r:id="rId28"/>
  </p:handoutMasterIdLst>
  <p:sldIdLst>
    <p:sldId id="295" r:id="rId2"/>
    <p:sldId id="427" r:id="rId3"/>
    <p:sldId id="444" r:id="rId4"/>
    <p:sldId id="271" r:id="rId5"/>
    <p:sldId id="272" r:id="rId6"/>
    <p:sldId id="259" r:id="rId7"/>
    <p:sldId id="346" r:id="rId8"/>
    <p:sldId id="440" r:id="rId9"/>
    <p:sldId id="335" r:id="rId10"/>
    <p:sldId id="260" r:id="rId11"/>
    <p:sldId id="269" r:id="rId12"/>
    <p:sldId id="262" r:id="rId13"/>
    <p:sldId id="263" r:id="rId14"/>
    <p:sldId id="264" r:id="rId15"/>
    <p:sldId id="439" r:id="rId16"/>
    <p:sldId id="433" r:id="rId17"/>
    <p:sldId id="282" r:id="rId18"/>
    <p:sldId id="434" r:id="rId19"/>
    <p:sldId id="429" r:id="rId20"/>
    <p:sldId id="442" r:id="rId21"/>
    <p:sldId id="436" r:id="rId22"/>
    <p:sldId id="438" r:id="rId23"/>
    <p:sldId id="443" r:id="rId24"/>
    <p:sldId id="341" r:id="rId25"/>
    <p:sldId id="29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7F26E2-401C-4CA8-8740-A43CB1647E43}">
          <p14:sldIdLst>
            <p14:sldId id="295"/>
          </p14:sldIdLst>
        </p14:section>
        <p14:section name="Untitled Section" id="{828BC710-39B1-42A4-A408-6226119A2329}">
          <p14:sldIdLst>
            <p14:sldId id="427"/>
            <p14:sldId id="444"/>
            <p14:sldId id="271"/>
            <p14:sldId id="272"/>
            <p14:sldId id="259"/>
            <p14:sldId id="346"/>
            <p14:sldId id="440"/>
            <p14:sldId id="335"/>
            <p14:sldId id="260"/>
            <p14:sldId id="269"/>
            <p14:sldId id="262"/>
            <p14:sldId id="263"/>
            <p14:sldId id="264"/>
            <p14:sldId id="439"/>
            <p14:sldId id="433"/>
            <p14:sldId id="282"/>
            <p14:sldId id="434"/>
            <p14:sldId id="429"/>
            <p14:sldId id="442"/>
            <p14:sldId id="436"/>
            <p14:sldId id="438"/>
            <p14:sldId id="443"/>
            <p14:sldId id="34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ak Palekar" initials="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9" d="100"/>
          <a:sy n="89" d="100"/>
        </p:scale>
        <p:origin x="85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C795701A-9C43-4FA1-AA53-E6C439C9AA3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r>
              <a:rPr lang="en-US"/>
              <a:t>@ GITA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255D2D82-C1C7-4B94-ADC7-EDA5B231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27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93155443-8BBA-4D98-9A1C-9DD04AB60D2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r>
              <a:rPr lang="en-US"/>
              <a:t>@ GITA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AC262995-5855-4C47-A343-6C2BD2F9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62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2EC56-B812-4FA1-99CF-6E1F53CF934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82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C9AAE6A-CC48-D240-9F7A-D48B08BCB5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BFD5A34-9C5C-B94F-87BB-0B25E4574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56C1FB4-A09D-0748-8B7A-203D32183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9C16D-F3D0-6644-96E4-1CB32F6D8B9C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56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65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1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20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5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7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32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8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2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88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51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345A-7928-4841-9A09-C2B50B0D7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287" y="1066800"/>
            <a:ext cx="7772400" cy="1905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DGC (DOWNFLOW GAS CONTACTOR) Technology:  A Novel Reactor for Effluent Treatment, Biogas Upgradation and Chemical Reactions</a:t>
            </a:r>
            <a:endParaRPr lang="en-US" sz="2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087" y="4953000"/>
            <a:ext cx="6400800" cy="1219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STEP Pvt. Ltd.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47788" y="5867400"/>
            <a:ext cx="6400800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2" y="0"/>
            <a:ext cx="17253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7788" y="1360919"/>
            <a:ext cx="4482846" cy="112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946" y="1406639"/>
            <a:ext cx="2880007" cy="1006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8714" y="1638426"/>
            <a:ext cx="14033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55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Versatility</a:t>
            </a:r>
            <a:endParaRPr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36264" y="2452540"/>
            <a:ext cx="4491990" cy="1035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2946" y="2389941"/>
            <a:ext cx="2887567" cy="1155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9558" y="2479843"/>
            <a:ext cx="2310615" cy="612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900" b="1" spc="-254" baseline="-8547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Characteristic</a:t>
            </a:r>
            <a:endParaRPr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6264" y="3445764"/>
            <a:ext cx="4491990" cy="1037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5736" y="3416795"/>
            <a:ext cx="2989326" cy="1154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0809" y="3570569"/>
            <a:ext cx="2548255" cy="797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932815" marR="5080" indent="-920750">
              <a:lnSpc>
                <a:spcPts val="2860"/>
              </a:lnSpc>
              <a:spcBef>
                <a:spcPts val="415"/>
              </a:spcBef>
            </a:pPr>
            <a:r>
              <a:rPr sz="2600" b="1" spc="-1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Shorter</a:t>
            </a:r>
            <a:r>
              <a:rPr sz="2600" b="1" spc="-275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600" b="1" spc="-19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Treatment  Time</a:t>
            </a:r>
            <a:endParaRPr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49218" y="4491140"/>
            <a:ext cx="4459986" cy="10370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303" y="4472940"/>
            <a:ext cx="2951226" cy="10066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33678" y="4704569"/>
            <a:ext cx="24155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4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Smaller</a:t>
            </a:r>
            <a:r>
              <a:rPr sz="2600" b="1" spc="-254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600" b="1" spc="-155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Footprint</a:t>
            </a:r>
            <a:endParaRPr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36264" y="5469635"/>
            <a:ext cx="4491990" cy="10355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0203" y="5440679"/>
            <a:ext cx="2951226" cy="11544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73302" y="5535269"/>
            <a:ext cx="2429637" cy="85343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843280" algn="ctr">
              <a:spcBef>
                <a:spcPts val="100"/>
              </a:spcBef>
            </a:pPr>
            <a:r>
              <a:rPr sz="2600" b="1" spc="-14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Lower Operating  Cost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2400" y="323312"/>
            <a:ext cx="6553199" cy="42242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800" b="1" spc="-125" dirty="0">
                <a:solidFill>
                  <a:srgbClr val="00AF50"/>
                </a:solidFill>
                <a:latin typeface="+mj-lt"/>
                <a:cs typeface="Trebuchet MS"/>
              </a:rPr>
              <a:t>Advantages </a:t>
            </a:r>
            <a:r>
              <a:rPr sz="2800" b="1" spc="-155" dirty="0">
                <a:solidFill>
                  <a:srgbClr val="00AF50"/>
                </a:solidFill>
                <a:latin typeface="+mj-lt"/>
                <a:cs typeface="Trebuchet MS"/>
              </a:rPr>
              <a:t>over</a:t>
            </a:r>
            <a:r>
              <a:rPr sz="2800" b="1" spc="-525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lang="en-IN" sz="2800" b="1" spc="-525" dirty="0">
                <a:solidFill>
                  <a:srgbClr val="00AF50"/>
                </a:solidFill>
                <a:latin typeface="+mj-lt"/>
                <a:cs typeface="Trebuchet MS"/>
              </a:rPr>
              <a:t>  </a:t>
            </a:r>
            <a:r>
              <a:rPr sz="2800" b="1" spc="-150" dirty="0">
                <a:solidFill>
                  <a:srgbClr val="00AF50"/>
                </a:solidFill>
                <a:latin typeface="+mj-lt"/>
                <a:cs typeface="Trebuchet MS"/>
              </a:rPr>
              <a:t>Competitive  </a:t>
            </a:r>
            <a:r>
              <a:rPr sz="2800" b="1" spc="-170" dirty="0">
                <a:solidFill>
                  <a:srgbClr val="00AF50"/>
                </a:solidFill>
                <a:latin typeface="+mj-lt"/>
                <a:cs typeface="Trebuchet MS"/>
              </a:rPr>
              <a:t>Technologies </a:t>
            </a:r>
            <a:endParaRPr sz="2800" b="1" dirty="0">
              <a:latin typeface="+mj-lt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7209" y="1009650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F4BF5-8C01-4B35-9F05-4BDD9C1F135A}"/>
              </a:ext>
            </a:extLst>
          </p:cNvPr>
          <p:cNvSpPr txBox="1"/>
          <p:nvPr/>
        </p:nvSpPr>
        <p:spPr>
          <a:xfrm>
            <a:off x="3776218" y="1561013"/>
            <a:ext cx="4424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Can treat wide range of effluent streams and land filled leachates using air, H2O2 and UV combination. This includes recalcitrant/difficult to degrade chemicals</a:t>
            </a:r>
            <a:r>
              <a:rPr lang="en-US" sz="1400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86E6E4-9430-4A23-9FBB-0ECF8DDAE5CB}"/>
              </a:ext>
            </a:extLst>
          </p:cNvPr>
          <p:cNvSpPr txBox="1"/>
          <p:nvPr/>
        </p:nvSpPr>
        <p:spPr>
          <a:xfrm>
            <a:off x="3786784" y="2634696"/>
            <a:ext cx="390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COD/BOD can be reduced in presence of high TDS. Effluent containing phenols &amp; nitrogenous chemicals can also be treated.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898712-64A5-4991-BBBF-2BF23FADB72A}"/>
              </a:ext>
            </a:extLst>
          </p:cNvPr>
          <p:cNvSpPr txBox="1"/>
          <p:nvPr/>
        </p:nvSpPr>
        <p:spPr>
          <a:xfrm>
            <a:off x="3869790" y="3671704"/>
            <a:ext cx="449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Time required to reduce COD to specific level can be significantly lower than biological treatment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9D0A69-5E74-40C2-8B17-BCB7DAC19206}"/>
              </a:ext>
            </a:extLst>
          </p:cNvPr>
          <p:cNvSpPr txBox="1"/>
          <p:nvPr/>
        </p:nvSpPr>
        <p:spPr>
          <a:xfrm>
            <a:off x="3830513" y="4694795"/>
            <a:ext cx="364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Due to compact size, it is useful for small scale companies, which have space constraint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445419-AC62-4C6E-B5EA-6A00C09CA9C8}"/>
              </a:ext>
            </a:extLst>
          </p:cNvPr>
          <p:cNvSpPr txBox="1"/>
          <p:nvPr/>
        </p:nvSpPr>
        <p:spPr>
          <a:xfrm>
            <a:off x="3855898" y="5618088"/>
            <a:ext cx="3421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As air is sucked in from atmosphere, air compressor is not required. Operating cost is mainly for pump + UV and H2O2, if used.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0252" y="12191"/>
            <a:ext cx="1725168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93929"/>
            <a:ext cx="4440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45" dirty="0">
                <a:solidFill>
                  <a:srgbClr val="00AF50"/>
                </a:solidFill>
                <a:latin typeface="+mj-lt"/>
                <a:cs typeface="Trebuchet MS"/>
              </a:rPr>
              <a:t>DGC-Skid </a:t>
            </a:r>
            <a:r>
              <a:rPr sz="2800" b="1" spc="-85" dirty="0">
                <a:solidFill>
                  <a:srgbClr val="00AF50"/>
                </a:solidFill>
                <a:latin typeface="+mj-lt"/>
                <a:cs typeface="Trebuchet MS"/>
              </a:rPr>
              <a:t>Mounted </a:t>
            </a:r>
            <a:r>
              <a:rPr sz="2800" b="1" spc="-140" dirty="0">
                <a:solidFill>
                  <a:srgbClr val="00AF50"/>
                </a:solidFill>
                <a:latin typeface="+mj-lt"/>
                <a:cs typeface="Trebuchet MS"/>
              </a:rPr>
              <a:t>Pilot</a:t>
            </a:r>
            <a:r>
              <a:rPr sz="2800" b="1" spc="-400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sz="2800" b="1" spc="-150" dirty="0">
                <a:solidFill>
                  <a:srgbClr val="00AF50"/>
                </a:solidFill>
                <a:latin typeface="+mj-lt"/>
                <a:cs typeface="Trebuchet MS"/>
              </a:rPr>
              <a:t>Plant</a:t>
            </a:r>
            <a:endParaRPr sz="2800" b="1" dirty="0">
              <a:latin typeface="+mj-lt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561" y="762762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02641" y="1296642"/>
            <a:ext cx="48886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cs typeface="Arial"/>
              </a:rPr>
              <a:t>SDI</a:t>
            </a:r>
            <a:endParaRPr sz="18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7494" y="2887599"/>
            <a:ext cx="1202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70" dirty="0">
                <a:cs typeface="Arial"/>
              </a:rPr>
              <a:t>DGC</a:t>
            </a:r>
            <a:r>
              <a:rPr sz="1800" spc="-145" dirty="0">
                <a:cs typeface="Arial"/>
              </a:rPr>
              <a:t> </a:t>
            </a:r>
            <a:r>
              <a:rPr sz="1800" spc="-100" dirty="0">
                <a:cs typeface="Arial"/>
              </a:rPr>
              <a:t>Column</a:t>
            </a:r>
            <a:endParaRPr sz="1800" dirty="0"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7346" y="5225625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cs typeface="Arial"/>
              </a:rPr>
              <a:t>UV</a:t>
            </a:r>
            <a:r>
              <a:rPr sz="1800" spc="-140" dirty="0">
                <a:cs typeface="Arial"/>
              </a:rPr>
              <a:t> </a:t>
            </a:r>
            <a:r>
              <a:rPr sz="1800" spc="-70" dirty="0">
                <a:cs typeface="Arial"/>
              </a:rPr>
              <a:t>section</a:t>
            </a:r>
            <a:endParaRPr sz="1800" dirty="0"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135" y="3703446"/>
            <a:ext cx="1107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cs typeface="Arial"/>
              </a:rPr>
              <a:t>Feed</a:t>
            </a:r>
            <a:r>
              <a:rPr sz="1800" spc="-160" dirty="0">
                <a:cs typeface="Arial"/>
              </a:rPr>
              <a:t> </a:t>
            </a:r>
            <a:r>
              <a:rPr sz="1800" spc="-145" dirty="0">
                <a:cs typeface="Arial"/>
              </a:rPr>
              <a:t>Vessel</a:t>
            </a:r>
            <a:endParaRPr sz="1800" dirty="0"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2382" y="3037460"/>
            <a:ext cx="1072129" cy="69340"/>
          </a:xfrm>
          <a:custGeom>
            <a:avLst/>
            <a:gdLst/>
            <a:ahLst/>
            <a:cxnLst/>
            <a:rect l="l" t="t" r="r" b="b"/>
            <a:pathLst>
              <a:path w="2027554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90" y="57912"/>
                </a:lnTo>
                <a:lnTo>
                  <a:pt x="72390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2027554" h="86994">
                <a:moveTo>
                  <a:pt x="86868" y="28956"/>
                </a:moveTo>
                <a:lnTo>
                  <a:pt x="72390" y="28956"/>
                </a:lnTo>
                <a:lnTo>
                  <a:pt x="72390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2027554" h="86994">
                <a:moveTo>
                  <a:pt x="2027174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2027174" y="57912"/>
                </a:lnTo>
                <a:lnTo>
                  <a:pt x="2027174" y="2895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2383" y="1419299"/>
            <a:ext cx="1052368" cy="54406"/>
          </a:xfrm>
          <a:custGeom>
            <a:avLst/>
            <a:gdLst/>
            <a:ahLst/>
            <a:cxnLst/>
            <a:rect l="l" t="t" r="r" b="b"/>
            <a:pathLst>
              <a:path w="1844675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1844675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1844675" h="86994">
                <a:moveTo>
                  <a:pt x="1844675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1844675" y="57912"/>
                </a:lnTo>
                <a:lnTo>
                  <a:pt x="1844675" y="2895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6714" y="5445454"/>
            <a:ext cx="1297814" cy="69340"/>
          </a:xfrm>
          <a:custGeom>
            <a:avLst/>
            <a:gdLst/>
            <a:ahLst/>
            <a:cxnLst/>
            <a:rect l="l" t="t" r="r" b="b"/>
            <a:pathLst>
              <a:path w="2019300" h="86995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2019300" h="86995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2019300" h="86995">
                <a:moveTo>
                  <a:pt x="2019299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2019299" y="57912"/>
                </a:lnTo>
                <a:lnTo>
                  <a:pt x="2019299" y="2895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9463" y="3895852"/>
            <a:ext cx="1340698" cy="71238"/>
          </a:xfrm>
          <a:custGeom>
            <a:avLst/>
            <a:gdLst/>
            <a:ahLst/>
            <a:cxnLst/>
            <a:rect l="l" t="t" r="r" b="b"/>
            <a:pathLst>
              <a:path w="1905000" h="86995">
                <a:moveTo>
                  <a:pt x="1818132" y="0"/>
                </a:moveTo>
                <a:lnTo>
                  <a:pt x="1818132" y="86868"/>
                </a:lnTo>
                <a:lnTo>
                  <a:pt x="1876044" y="57912"/>
                </a:lnTo>
                <a:lnTo>
                  <a:pt x="1832610" y="57912"/>
                </a:lnTo>
                <a:lnTo>
                  <a:pt x="1832610" y="28956"/>
                </a:lnTo>
                <a:lnTo>
                  <a:pt x="1876043" y="28956"/>
                </a:lnTo>
                <a:lnTo>
                  <a:pt x="1818132" y="0"/>
                </a:lnTo>
                <a:close/>
              </a:path>
              <a:path w="1905000" h="86995">
                <a:moveTo>
                  <a:pt x="181813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818132" y="57912"/>
                </a:lnTo>
                <a:lnTo>
                  <a:pt x="1818132" y="28956"/>
                </a:lnTo>
                <a:close/>
              </a:path>
              <a:path w="1905000" h="86995">
                <a:moveTo>
                  <a:pt x="1876043" y="28956"/>
                </a:moveTo>
                <a:lnTo>
                  <a:pt x="1832610" y="28956"/>
                </a:lnTo>
                <a:lnTo>
                  <a:pt x="1832610" y="57912"/>
                </a:lnTo>
                <a:lnTo>
                  <a:pt x="1876044" y="57912"/>
                </a:lnTo>
                <a:lnTo>
                  <a:pt x="1905000" y="43434"/>
                </a:lnTo>
                <a:lnTo>
                  <a:pt x="1876043" y="28956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EC4789E5-0C37-4917-AAE9-FE5EF508E606}"/>
              </a:ext>
            </a:extLst>
          </p:cNvPr>
          <p:cNvSpPr/>
          <p:nvPr/>
        </p:nvSpPr>
        <p:spPr>
          <a:xfrm flipV="1">
            <a:off x="1311612" y="5684518"/>
            <a:ext cx="3017098" cy="45719"/>
          </a:xfrm>
          <a:custGeom>
            <a:avLst/>
            <a:gdLst/>
            <a:ahLst/>
            <a:cxnLst/>
            <a:rect l="l" t="t" r="r" b="b"/>
            <a:pathLst>
              <a:path w="1905000" h="86995">
                <a:moveTo>
                  <a:pt x="1818132" y="0"/>
                </a:moveTo>
                <a:lnTo>
                  <a:pt x="1818132" y="86868"/>
                </a:lnTo>
                <a:lnTo>
                  <a:pt x="1876044" y="57912"/>
                </a:lnTo>
                <a:lnTo>
                  <a:pt x="1832610" y="57912"/>
                </a:lnTo>
                <a:lnTo>
                  <a:pt x="1832610" y="28956"/>
                </a:lnTo>
                <a:lnTo>
                  <a:pt x="1876043" y="28956"/>
                </a:lnTo>
                <a:lnTo>
                  <a:pt x="1818132" y="0"/>
                </a:lnTo>
                <a:close/>
              </a:path>
              <a:path w="1905000" h="86995">
                <a:moveTo>
                  <a:pt x="181813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818132" y="57912"/>
                </a:lnTo>
                <a:lnTo>
                  <a:pt x="1818132" y="28956"/>
                </a:lnTo>
                <a:close/>
              </a:path>
              <a:path w="1905000" h="86995">
                <a:moveTo>
                  <a:pt x="1876043" y="28956"/>
                </a:moveTo>
                <a:lnTo>
                  <a:pt x="1832610" y="28956"/>
                </a:lnTo>
                <a:lnTo>
                  <a:pt x="1832610" y="57912"/>
                </a:lnTo>
                <a:lnTo>
                  <a:pt x="1876044" y="57912"/>
                </a:lnTo>
                <a:lnTo>
                  <a:pt x="1905000" y="43434"/>
                </a:lnTo>
                <a:lnTo>
                  <a:pt x="1876043" y="28956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D0096C3C-0990-4744-A5C9-B04BC9DB5996}"/>
              </a:ext>
            </a:extLst>
          </p:cNvPr>
          <p:cNvSpPr txBox="1"/>
          <p:nvPr/>
        </p:nvSpPr>
        <p:spPr>
          <a:xfrm>
            <a:off x="759142" y="5554651"/>
            <a:ext cx="88996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cs typeface="Arial"/>
              </a:rPr>
              <a:t>Pump</a:t>
            </a:r>
            <a:r>
              <a:rPr lang="en-US" dirty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F4559B-C649-4FAC-A518-A2B6AA892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89" y="838200"/>
            <a:ext cx="5925261" cy="573049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2E3D2AE-DEA9-4433-A9AF-B993518A598C}"/>
              </a:ext>
            </a:extLst>
          </p:cNvPr>
          <p:cNvSpPr/>
          <p:nvPr/>
        </p:nvSpPr>
        <p:spPr>
          <a:xfrm>
            <a:off x="1579728" y="3596699"/>
            <a:ext cx="978408" cy="484632"/>
          </a:xfrm>
          <a:prstGeom prst="rightArrow">
            <a:avLst/>
          </a:prstGeom>
          <a:solidFill>
            <a:srgbClr val="EFF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3890662-0FE2-408D-83FC-C54713118ED6}"/>
              </a:ext>
            </a:extLst>
          </p:cNvPr>
          <p:cNvSpPr/>
          <p:nvPr/>
        </p:nvSpPr>
        <p:spPr>
          <a:xfrm>
            <a:off x="1408328" y="5470567"/>
            <a:ext cx="2477871" cy="484632"/>
          </a:xfrm>
          <a:prstGeom prst="rightArrow">
            <a:avLst/>
          </a:prstGeom>
          <a:solidFill>
            <a:srgbClr val="EFF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7294DA2A-56A1-4973-9E20-E736423063DA}"/>
              </a:ext>
            </a:extLst>
          </p:cNvPr>
          <p:cNvSpPr/>
          <p:nvPr/>
        </p:nvSpPr>
        <p:spPr>
          <a:xfrm>
            <a:off x="5410200" y="1255077"/>
            <a:ext cx="2203495" cy="484632"/>
          </a:xfrm>
          <a:prstGeom prst="leftArrow">
            <a:avLst/>
          </a:prstGeom>
          <a:solidFill>
            <a:srgbClr val="EFF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AB8FE7DD-E775-416A-9B8D-E484252D93FF}"/>
              </a:ext>
            </a:extLst>
          </p:cNvPr>
          <p:cNvSpPr/>
          <p:nvPr/>
        </p:nvSpPr>
        <p:spPr>
          <a:xfrm>
            <a:off x="5486400" y="2795143"/>
            <a:ext cx="2121333" cy="484632"/>
          </a:xfrm>
          <a:prstGeom prst="leftArrow">
            <a:avLst/>
          </a:prstGeom>
          <a:solidFill>
            <a:srgbClr val="EFF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7E71DBF-6F55-46AE-BF88-4C3BD6846333}"/>
              </a:ext>
            </a:extLst>
          </p:cNvPr>
          <p:cNvSpPr/>
          <p:nvPr/>
        </p:nvSpPr>
        <p:spPr>
          <a:xfrm>
            <a:off x="5472442" y="5148328"/>
            <a:ext cx="2203495" cy="484632"/>
          </a:xfrm>
          <a:prstGeom prst="leftArrow">
            <a:avLst/>
          </a:prstGeom>
          <a:solidFill>
            <a:srgbClr val="EFF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65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1361" y="1981961"/>
            <a:ext cx="71628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361" y="1981961"/>
            <a:ext cx="7162800" cy="3581400"/>
          </a:xfrm>
          <a:custGeom>
            <a:avLst/>
            <a:gdLst/>
            <a:ahLst/>
            <a:cxnLst/>
            <a:rect l="l" t="t" r="r" b="b"/>
            <a:pathLst>
              <a:path w="7162800" h="3581400">
                <a:moveTo>
                  <a:pt x="0" y="596900"/>
                </a:moveTo>
                <a:lnTo>
                  <a:pt x="1978" y="547940"/>
                </a:lnTo>
                <a:lnTo>
                  <a:pt x="7812" y="500071"/>
                </a:lnTo>
                <a:lnTo>
                  <a:pt x="17347" y="453447"/>
                </a:lnTo>
                <a:lnTo>
                  <a:pt x="30430" y="408220"/>
                </a:lnTo>
                <a:lnTo>
                  <a:pt x="46908" y="364545"/>
                </a:lnTo>
                <a:lnTo>
                  <a:pt x="66625" y="322575"/>
                </a:lnTo>
                <a:lnTo>
                  <a:pt x="89430" y="282463"/>
                </a:lnTo>
                <a:lnTo>
                  <a:pt x="115168" y="244364"/>
                </a:lnTo>
                <a:lnTo>
                  <a:pt x="143686" y="208430"/>
                </a:lnTo>
                <a:lnTo>
                  <a:pt x="174829" y="174815"/>
                </a:lnTo>
                <a:lnTo>
                  <a:pt x="208445" y="143673"/>
                </a:lnTo>
                <a:lnTo>
                  <a:pt x="244380" y="115157"/>
                </a:lnTo>
                <a:lnTo>
                  <a:pt x="282480" y="89421"/>
                </a:lnTo>
                <a:lnTo>
                  <a:pt x="322592" y="66618"/>
                </a:lnTo>
                <a:lnTo>
                  <a:pt x="364561" y="46902"/>
                </a:lnTo>
                <a:lnTo>
                  <a:pt x="408235" y="30427"/>
                </a:lnTo>
                <a:lnTo>
                  <a:pt x="453459" y="17345"/>
                </a:lnTo>
                <a:lnTo>
                  <a:pt x="500080" y="7811"/>
                </a:lnTo>
                <a:lnTo>
                  <a:pt x="547945" y="1978"/>
                </a:lnTo>
                <a:lnTo>
                  <a:pt x="596900" y="0"/>
                </a:lnTo>
                <a:lnTo>
                  <a:pt x="6565900" y="0"/>
                </a:lnTo>
                <a:lnTo>
                  <a:pt x="6614859" y="1978"/>
                </a:lnTo>
                <a:lnTo>
                  <a:pt x="6662728" y="7811"/>
                </a:lnTo>
                <a:lnTo>
                  <a:pt x="6709352" y="17345"/>
                </a:lnTo>
                <a:lnTo>
                  <a:pt x="6754579" y="30427"/>
                </a:lnTo>
                <a:lnTo>
                  <a:pt x="6798254" y="46902"/>
                </a:lnTo>
                <a:lnTo>
                  <a:pt x="6840224" y="66618"/>
                </a:lnTo>
                <a:lnTo>
                  <a:pt x="6880336" y="89421"/>
                </a:lnTo>
                <a:lnTo>
                  <a:pt x="6918435" y="115157"/>
                </a:lnTo>
                <a:lnTo>
                  <a:pt x="6954369" y="143673"/>
                </a:lnTo>
                <a:lnTo>
                  <a:pt x="6987984" y="174815"/>
                </a:lnTo>
                <a:lnTo>
                  <a:pt x="7019126" y="208430"/>
                </a:lnTo>
                <a:lnTo>
                  <a:pt x="7047642" y="244364"/>
                </a:lnTo>
                <a:lnTo>
                  <a:pt x="7073378" y="282463"/>
                </a:lnTo>
                <a:lnTo>
                  <a:pt x="7096181" y="322575"/>
                </a:lnTo>
                <a:lnTo>
                  <a:pt x="7115897" y="364545"/>
                </a:lnTo>
                <a:lnTo>
                  <a:pt x="7132372" y="408220"/>
                </a:lnTo>
                <a:lnTo>
                  <a:pt x="7145454" y="453447"/>
                </a:lnTo>
                <a:lnTo>
                  <a:pt x="7154988" y="500071"/>
                </a:lnTo>
                <a:lnTo>
                  <a:pt x="7160821" y="547940"/>
                </a:lnTo>
                <a:lnTo>
                  <a:pt x="7162800" y="596900"/>
                </a:lnTo>
                <a:lnTo>
                  <a:pt x="7162800" y="2984500"/>
                </a:lnTo>
                <a:lnTo>
                  <a:pt x="7160821" y="3033459"/>
                </a:lnTo>
                <a:lnTo>
                  <a:pt x="7154988" y="3081328"/>
                </a:lnTo>
                <a:lnTo>
                  <a:pt x="7145454" y="3127952"/>
                </a:lnTo>
                <a:lnTo>
                  <a:pt x="7132372" y="3173179"/>
                </a:lnTo>
                <a:lnTo>
                  <a:pt x="7115897" y="3216854"/>
                </a:lnTo>
                <a:lnTo>
                  <a:pt x="7096181" y="3258824"/>
                </a:lnTo>
                <a:lnTo>
                  <a:pt x="7073378" y="3298936"/>
                </a:lnTo>
                <a:lnTo>
                  <a:pt x="7047642" y="3337035"/>
                </a:lnTo>
                <a:lnTo>
                  <a:pt x="7019126" y="3372969"/>
                </a:lnTo>
                <a:lnTo>
                  <a:pt x="6987984" y="3406584"/>
                </a:lnTo>
                <a:lnTo>
                  <a:pt x="6954369" y="3437726"/>
                </a:lnTo>
                <a:lnTo>
                  <a:pt x="6918435" y="3466242"/>
                </a:lnTo>
                <a:lnTo>
                  <a:pt x="6880336" y="3491978"/>
                </a:lnTo>
                <a:lnTo>
                  <a:pt x="6840224" y="3514781"/>
                </a:lnTo>
                <a:lnTo>
                  <a:pt x="6798254" y="3534497"/>
                </a:lnTo>
                <a:lnTo>
                  <a:pt x="6754579" y="3550972"/>
                </a:lnTo>
                <a:lnTo>
                  <a:pt x="6709352" y="3564054"/>
                </a:lnTo>
                <a:lnTo>
                  <a:pt x="6662728" y="3573588"/>
                </a:lnTo>
                <a:lnTo>
                  <a:pt x="6614859" y="3579421"/>
                </a:lnTo>
                <a:lnTo>
                  <a:pt x="6565900" y="3581400"/>
                </a:lnTo>
                <a:lnTo>
                  <a:pt x="596900" y="3581400"/>
                </a:lnTo>
                <a:lnTo>
                  <a:pt x="547945" y="3579421"/>
                </a:lnTo>
                <a:lnTo>
                  <a:pt x="500080" y="3573588"/>
                </a:lnTo>
                <a:lnTo>
                  <a:pt x="453459" y="3564054"/>
                </a:lnTo>
                <a:lnTo>
                  <a:pt x="408235" y="3550972"/>
                </a:lnTo>
                <a:lnTo>
                  <a:pt x="364561" y="3534497"/>
                </a:lnTo>
                <a:lnTo>
                  <a:pt x="322592" y="3514781"/>
                </a:lnTo>
                <a:lnTo>
                  <a:pt x="282480" y="3491978"/>
                </a:lnTo>
                <a:lnTo>
                  <a:pt x="244380" y="3466242"/>
                </a:lnTo>
                <a:lnTo>
                  <a:pt x="208445" y="3437726"/>
                </a:lnTo>
                <a:lnTo>
                  <a:pt x="174829" y="3406584"/>
                </a:lnTo>
                <a:lnTo>
                  <a:pt x="143686" y="3372969"/>
                </a:lnTo>
                <a:lnTo>
                  <a:pt x="115168" y="3337035"/>
                </a:lnTo>
                <a:lnTo>
                  <a:pt x="89430" y="3298936"/>
                </a:lnTo>
                <a:lnTo>
                  <a:pt x="66625" y="3258824"/>
                </a:lnTo>
                <a:lnTo>
                  <a:pt x="46908" y="3216854"/>
                </a:lnTo>
                <a:lnTo>
                  <a:pt x="30430" y="3173179"/>
                </a:lnTo>
                <a:lnTo>
                  <a:pt x="17347" y="3127952"/>
                </a:lnTo>
                <a:lnTo>
                  <a:pt x="7812" y="3081328"/>
                </a:lnTo>
                <a:lnTo>
                  <a:pt x="1978" y="3033459"/>
                </a:lnTo>
                <a:lnTo>
                  <a:pt x="0" y="2984500"/>
                </a:lnTo>
                <a:lnTo>
                  <a:pt x="0" y="5969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270762" y="2288921"/>
            <a:ext cx="6602476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2400" spc="-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</a:t>
            </a:r>
            <a:r>
              <a:rPr lang="en-US" sz="2400" spc="-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sz="2400" spc="-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en-US" sz="2400" spc="-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sz="2400" spc="-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 </a:t>
            </a:r>
            <a:r>
              <a:rPr lang="en-US" sz="2400" spc="-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sz="2400" spc="-18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has </a:t>
            </a:r>
            <a:r>
              <a:rPr sz="2400" spc="-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conducted </a:t>
            </a:r>
            <a:r>
              <a:rPr sz="2400" spc="-4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trials </a:t>
            </a:r>
            <a:r>
              <a:rPr sz="2400" spc="-7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on </a:t>
            </a:r>
            <a:r>
              <a:rPr lang="en-IN" sz="2400" spc="-75" dirty="0">
                <a:solidFill>
                  <a:schemeClr val="bg1"/>
                </a:solidFill>
                <a:cs typeface="Arial" panose="020B0604020202020204" pitchFamily="34" charset="0"/>
              </a:rPr>
              <a:t>more than 40</a:t>
            </a:r>
            <a:r>
              <a:rPr sz="2400" spc="-12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industrial </a:t>
            </a:r>
            <a:r>
              <a:rPr sz="2400" spc="-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effluent </a:t>
            </a:r>
            <a:r>
              <a:rPr sz="2400" spc="-12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streams </a:t>
            </a:r>
            <a:r>
              <a:rPr sz="2400" spc="-7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on </a:t>
            </a:r>
            <a:r>
              <a:rPr sz="2400" spc="-36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DGC </a:t>
            </a:r>
            <a:r>
              <a:rPr lang="en-IN" sz="2400" spc="-36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using </a:t>
            </a:r>
            <a:r>
              <a:rPr sz="2400" spc="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air/ </a:t>
            </a:r>
            <a:r>
              <a:rPr sz="2400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oxygen  </a:t>
            </a:r>
            <a:r>
              <a:rPr sz="2400" spc="-2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sz="2400" spc="-6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combination </a:t>
            </a:r>
            <a:r>
              <a:rPr sz="2400" spc="-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of </a:t>
            </a:r>
            <a:r>
              <a:rPr sz="2400" spc="-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air, </a:t>
            </a:r>
            <a:r>
              <a:rPr sz="2400" spc="-17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</a:t>
            </a:r>
            <a:r>
              <a:rPr sz="2400" spc="-254" baseline="-208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sz="2400" spc="-17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sz="2400" spc="-254" baseline="-208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 </a:t>
            </a:r>
            <a:r>
              <a:rPr sz="2400" spc="3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&amp; </a:t>
            </a:r>
            <a:r>
              <a:rPr sz="2400" spc="-2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UV </a:t>
            </a:r>
            <a:r>
              <a:rPr sz="2400" spc="-1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</a:t>
            </a:r>
            <a:r>
              <a:rPr sz="2400" spc="-1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COD/ </a:t>
            </a:r>
            <a:r>
              <a:rPr sz="2400" spc="-28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BOD  </a:t>
            </a:r>
            <a:r>
              <a:rPr sz="2400" spc="-5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reduction. </a:t>
            </a:r>
            <a:r>
              <a:rPr sz="2400" spc="-19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These </a:t>
            </a:r>
            <a:r>
              <a:rPr sz="2400" spc="-5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effluents </a:t>
            </a:r>
            <a:r>
              <a:rPr sz="2400" spc="-8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were </a:t>
            </a:r>
            <a:r>
              <a:rPr sz="2400" spc="-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from </a:t>
            </a:r>
            <a:r>
              <a:rPr sz="2400" spc="-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different</a:t>
            </a:r>
            <a:r>
              <a:rPr sz="2400" spc="-36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N" sz="2400" spc="-36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Indian </a:t>
            </a:r>
            <a:r>
              <a:rPr sz="2400" spc="-1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companies </a:t>
            </a:r>
            <a:r>
              <a:rPr sz="2400" spc="-7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including </a:t>
            </a:r>
            <a:r>
              <a:rPr sz="2400" spc="-19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sz="2400" spc="-14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Common </a:t>
            </a:r>
            <a:r>
              <a:rPr sz="2400" spc="-7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Effluent </a:t>
            </a:r>
            <a:r>
              <a:rPr sz="2400" spc="-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Treatment  </a:t>
            </a:r>
            <a:r>
              <a:rPr sz="2400" spc="-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Plant </a:t>
            </a:r>
            <a:r>
              <a:rPr sz="2400" spc="-254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(CETP). </a:t>
            </a:r>
            <a:r>
              <a:rPr sz="2400" spc="-204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Some </a:t>
            </a:r>
            <a:r>
              <a:rPr sz="2400" spc="-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of </a:t>
            </a:r>
            <a:r>
              <a:rPr sz="2400" spc="-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sz="2400" spc="-12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streams </a:t>
            </a:r>
            <a:r>
              <a:rPr sz="2400" spc="-8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were </a:t>
            </a:r>
            <a:r>
              <a:rPr sz="2400" spc="-7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known </a:t>
            </a:r>
            <a:r>
              <a:rPr sz="2400" spc="1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</a:t>
            </a:r>
            <a:r>
              <a:rPr sz="2400" spc="-114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  </a:t>
            </a:r>
            <a:r>
              <a:rPr sz="2400" spc="-1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difficult </a:t>
            </a:r>
            <a:r>
              <a:rPr sz="2400" spc="2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</a:t>
            </a:r>
            <a:r>
              <a:rPr sz="2400" spc="-1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degrade </a:t>
            </a:r>
            <a:r>
              <a:rPr sz="2400" spc="-2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as </a:t>
            </a:r>
            <a:r>
              <a:rPr sz="2400" spc="-5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they </a:t>
            </a:r>
            <a:r>
              <a:rPr sz="2400" spc="-8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contained </a:t>
            </a:r>
            <a:r>
              <a:rPr sz="2400" spc="-1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phenols </a:t>
            </a:r>
            <a:r>
              <a:rPr sz="2400" spc="-114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and  </a:t>
            </a:r>
            <a:r>
              <a:rPr sz="2400" spc="-6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nitrogen </a:t>
            </a:r>
            <a:r>
              <a:rPr sz="2400" spc="-8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containing</a:t>
            </a:r>
            <a:r>
              <a:rPr sz="2400" spc="-204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chemicals</a:t>
            </a:r>
            <a:r>
              <a:rPr sz="2400" spc="-120" dirty="0">
                <a:solidFill>
                  <a:schemeClr val="bg1"/>
                </a:solidFill>
                <a:latin typeface="+mn-lt"/>
              </a:rPr>
              <a:t>.</a:t>
            </a:r>
            <a:endParaRPr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193929"/>
            <a:ext cx="41294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0" dirty="0">
                <a:solidFill>
                  <a:srgbClr val="00AF50"/>
                </a:solidFill>
                <a:latin typeface="+mj-lt"/>
                <a:cs typeface="Trebuchet MS"/>
              </a:rPr>
              <a:t>Trials </a:t>
            </a:r>
            <a:r>
              <a:rPr sz="2800" b="1" spc="-120" dirty="0">
                <a:solidFill>
                  <a:srgbClr val="00AF50"/>
                </a:solidFill>
                <a:latin typeface="+mj-lt"/>
                <a:cs typeface="Trebuchet MS"/>
              </a:rPr>
              <a:t>on </a:t>
            </a:r>
            <a:r>
              <a:rPr sz="2800" b="1" spc="-135" dirty="0">
                <a:solidFill>
                  <a:srgbClr val="00AF50"/>
                </a:solidFill>
                <a:latin typeface="+mj-lt"/>
                <a:cs typeface="Trebuchet MS"/>
              </a:rPr>
              <a:t>Industrial</a:t>
            </a:r>
            <a:r>
              <a:rPr sz="2800" b="1" spc="-335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sz="2800" b="1" spc="-170" dirty="0">
                <a:solidFill>
                  <a:srgbClr val="00AF50"/>
                </a:solidFill>
                <a:latin typeface="+mj-lt"/>
                <a:cs typeface="Trebuchet MS"/>
              </a:rPr>
              <a:t>Effluents</a:t>
            </a:r>
            <a:endParaRPr sz="2800" b="1" dirty="0">
              <a:latin typeface="+mj-lt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" y="762762"/>
            <a:ext cx="6778625" cy="0"/>
          </a:xfrm>
          <a:custGeom>
            <a:avLst/>
            <a:gdLst/>
            <a:ahLst/>
            <a:cxnLst/>
            <a:rect l="l" t="t" r="r" b="b"/>
            <a:pathLst>
              <a:path w="6778625">
                <a:moveTo>
                  <a:pt x="0" y="0"/>
                </a:moveTo>
                <a:lnTo>
                  <a:pt x="67783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8831" y="96011"/>
            <a:ext cx="1725167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0498" y="958212"/>
          <a:ext cx="8684892" cy="5803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3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0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2295">
                <a:tc>
                  <a:txBody>
                    <a:bodyPr/>
                    <a:lstStyle/>
                    <a:p>
                      <a:pPr marL="104139" marR="83185" indent="13335">
                        <a:lnSpc>
                          <a:spcPct val="114999"/>
                        </a:lnSpc>
                        <a:spcBef>
                          <a:spcPts val="520"/>
                        </a:spcBef>
                      </a:pPr>
                      <a:r>
                        <a:rPr sz="1400" b="1" spc="-12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Sr.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b="1" spc="-7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Stream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Oxidants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97155" indent="-111760">
                        <a:lnSpc>
                          <a:spcPct val="114999"/>
                        </a:lnSpc>
                        <a:spcBef>
                          <a:spcPts val="5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Op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ra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d  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Hours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b="1" spc="-7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Reduction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In 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  <a:r>
                        <a:rPr sz="1400" b="1" spc="-2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400" b="1" spc="-5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Initial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Values</a:t>
                      </a:r>
                      <a:r>
                        <a:rPr sz="1400" b="1" spc="-14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(ppm)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1.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CETP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6 </a:t>
                      </a:r>
                      <a:r>
                        <a:rPr sz="1400" b="1" spc="-55" dirty="0">
                          <a:latin typeface="+mn-lt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60 max, </a:t>
                      </a: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r>
                        <a:rPr sz="1400" b="1" spc="-18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max,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10"/>
                        </a:lnSpc>
                        <a:spcBef>
                          <a:spcPts val="215"/>
                        </a:spcBef>
                      </a:pP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TDS-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max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COD-2000, 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BOD-700,</a:t>
                      </a:r>
                      <a:r>
                        <a:rPr sz="1400" b="1" spc="18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TDS-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10"/>
                        </a:lnSpc>
                        <a:spcBef>
                          <a:spcPts val="215"/>
                        </a:spcBef>
                      </a:pP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11000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5" dirty="0">
                          <a:latin typeface="+mn-lt"/>
                          <a:cs typeface="Arial" panose="020B0604020202020204" pitchFamily="34" charset="0"/>
                        </a:rPr>
                        <a:t>MEE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condensate</a:t>
                      </a:r>
                      <a:r>
                        <a:rPr sz="1400" b="1" spc="-18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(pharma)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Air, </a:t>
                      </a: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  <a:r>
                        <a:rPr sz="1400" b="1" spc="-89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89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baseline="-20833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UV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49 max, 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TDS-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r>
                        <a:rPr sz="1400" b="1" spc="16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max,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TAN-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max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021080" algn="l"/>
                          <a:tab pos="1508760" algn="l"/>
                        </a:tabLst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COD-12950,	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TDS-	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2300,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9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TAN-</a:t>
                      </a:r>
                      <a:r>
                        <a:rPr sz="1400" b="1" spc="-11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2870</a:t>
                      </a:r>
                      <a:endParaRPr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3.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Speciality </a:t>
                      </a: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chemicals,</a:t>
                      </a:r>
                      <a:r>
                        <a:rPr sz="1400" b="1" spc="-13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sulphur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containing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stream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Air, </a:t>
                      </a: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  <a:r>
                        <a:rPr sz="1400" b="1" spc="-89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89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baseline="-20833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UV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68 max,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r>
                        <a:rPr sz="1400" b="1" spc="-17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max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539750" algn="l"/>
                          <a:tab pos="1033144" algn="l"/>
                          <a:tab pos="1508760" algn="l"/>
                        </a:tabLst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	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6400,	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	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3700,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TDS-14000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4.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Phenols containing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stream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Air, </a:t>
                      </a:r>
                      <a:r>
                        <a:rPr sz="1400" b="1" spc="-35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  <a:r>
                        <a:rPr sz="1400" b="1" spc="-52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35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52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35" dirty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b="1" spc="-1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UV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54,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56,</a:t>
                      </a:r>
                      <a:r>
                        <a:rPr sz="1400" b="1" spc="-3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phenols-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175385" algn="l"/>
                        </a:tabLst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COD-24200,	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BOD-9600,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TDS-25000,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phenols-520</a:t>
                      </a:r>
                      <a:endParaRPr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5.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Alcohol 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containing</a:t>
                      </a:r>
                      <a:r>
                        <a:rPr sz="1400" b="1" spc="-114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stream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1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5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  <a:r>
                        <a:rPr sz="1400" b="1" spc="-82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55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82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sz="1400" baseline="-20833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35 max,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r>
                        <a:rPr sz="1400" b="1" spc="-204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max,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9"/>
                        </a:spcBef>
                      </a:pP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TAN-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max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COD-7900,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3100,</a:t>
                      </a:r>
                      <a:r>
                        <a:rPr sz="1400" b="1" spc="-2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TAN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9"/>
                        </a:spcBef>
                      </a:pP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-93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773430" algn="l"/>
                          <a:tab pos="1028065" algn="l"/>
                          <a:tab pos="1848485" algn="l"/>
                        </a:tabLst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Sulphate	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	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Phosphate	containing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streams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821690" algn="l"/>
                        </a:tabLst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	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-35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  <a:r>
                        <a:rPr sz="1400" b="1" spc="-52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35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52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35" dirty="0">
                          <a:latin typeface="+mn-lt"/>
                          <a:cs typeface="Arial" panose="020B0604020202020204" pitchFamily="34" charset="0"/>
                        </a:rPr>
                        <a:t>/UV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 20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28,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TDS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155" dirty="0"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Nil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COD-171000, 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TDS-</a:t>
                      </a:r>
                      <a:r>
                        <a:rPr sz="1400" b="1" spc="-9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300000</a:t>
                      </a:r>
                      <a:r>
                        <a:rPr sz="1400" b="1" spc="5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COD-32200, </a:t>
                      </a:r>
                      <a:r>
                        <a:rPr sz="1400" b="1" spc="-7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TDS-</a:t>
                      </a:r>
                      <a:r>
                        <a:rPr sz="1400" b="1" spc="-1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137500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851535" algn="l"/>
                          <a:tab pos="1134745" algn="l"/>
                          <a:tab pos="1846580" algn="l"/>
                        </a:tabLst>
                      </a:pP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Speciality	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	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nitrogen	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containing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7945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Chemicals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27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  <a:r>
                        <a:rPr sz="1400" b="1" spc="-60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60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UV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47,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45, 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TAN-</a:t>
                      </a:r>
                      <a:r>
                        <a:rPr sz="1400" b="1" spc="-1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097280" algn="l"/>
                        </a:tabLst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COD-110000,	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BOD-45000,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7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TDS- </a:t>
                      </a:r>
                      <a:r>
                        <a:rPr sz="1400" b="1" spc="-1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258000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TAN-6800</a:t>
                      </a:r>
                      <a:endParaRPr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Sugar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condensate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83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3500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Specialty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Chemicals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25, 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BOD-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27,</a:t>
                      </a:r>
                      <a:r>
                        <a:rPr sz="1400" b="1" spc="-1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TDS-11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85" dirty="0">
                          <a:latin typeface="+mn-lt"/>
                          <a:cs typeface="Arial" panose="020B0604020202020204" pitchFamily="34" charset="0"/>
                        </a:rPr>
                        <a:t>COD-376300,</a:t>
                      </a:r>
                      <a:r>
                        <a:rPr sz="1400" b="1" spc="-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80" dirty="0">
                          <a:latin typeface="+mn-lt"/>
                          <a:cs typeface="Arial" panose="020B0604020202020204" pitchFamily="34" charset="0"/>
                        </a:rPr>
                        <a:t>BOD-150000,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400" b="1" spc="-7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TDS-</a:t>
                      </a:r>
                      <a:r>
                        <a:rPr sz="1400" b="1" spc="-9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390000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9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44244" algn="l"/>
                          <a:tab pos="1848485" algn="l"/>
                        </a:tabLst>
                      </a:pP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Speciality	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Chemicals	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containing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phenol </a:t>
                      </a:r>
                      <a:r>
                        <a:rPr sz="1400" b="1" spc="-5" dirty="0">
                          <a:latin typeface="+mn-lt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nitrogen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Air+UV+H</a:t>
                      </a:r>
                      <a:r>
                        <a:rPr sz="1400" b="1" spc="-97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97" baseline="-20833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sz="1400" baseline="-20833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36,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Phenol- 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33, 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TAN-</a:t>
                      </a:r>
                      <a:r>
                        <a:rPr sz="1400" b="1" spc="-1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10000, </a:t>
                      </a:r>
                      <a:r>
                        <a:rPr sz="1400" b="1" spc="-6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phenols-</a:t>
                      </a:r>
                      <a:r>
                        <a:rPr sz="1400" b="1" spc="13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400,</a:t>
                      </a:r>
                      <a:endParaRPr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9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TAN-</a:t>
                      </a:r>
                      <a:r>
                        <a:rPr sz="1400" b="1" spc="-11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5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196</a:t>
                      </a:r>
                      <a:endParaRPr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9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5" dirty="0">
                          <a:latin typeface="+mn-lt"/>
                          <a:cs typeface="Arial" panose="020B0604020202020204" pitchFamily="34" charset="0"/>
                        </a:rPr>
                        <a:t>Agro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Chemicals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Air+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40" dirty="0">
                          <a:latin typeface="+mn-lt"/>
                          <a:cs typeface="Arial" panose="020B0604020202020204" pitchFamily="34" charset="0"/>
                        </a:rPr>
                        <a:t>UV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5" dirty="0">
                          <a:latin typeface="+mn-lt"/>
                          <a:cs typeface="Arial" panose="020B0604020202020204" pitchFamily="34" charset="0"/>
                        </a:rPr>
                        <a:t>COD-61%,</a:t>
                      </a:r>
                      <a:r>
                        <a:rPr sz="1400" b="1" spc="-9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TDS-11%,</a:t>
                      </a:r>
                      <a:r>
                        <a:rPr lang="en-IN" sz="1400" b="1" spc="-7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70" dirty="0">
                          <a:latin typeface="+mn-lt"/>
                          <a:cs typeface="Arial" panose="020B0604020202020204" pitchFamily="34" charset="0"/>
                        </a:rPr>
                        <a:t>Cl-41%,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400" b="1" spc="-75" dirty="0">
                          <a:latin typeface="+mn-lt"/>
                          <a:cs typeface="Arial" panose="020B0604020202020204" pitchFamily="34" charset="0"/>
                        </a:rPr>
                        <a:t>SO4-16</a:t>
                      </a:r>
                      <a:r>
                        <a:rPr sz="1400" b="1" spc="-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60" dirty="0">
                          <a:latin typeface="+mn-lt"/>
                          <a:cs typeface="Arial" panose="020B0604020202020204" pitchFamily="34" charset="0"/>
                        </a:rPr>
                        <a:t>COD- </a:t>
                      </a:r>
                      <a:r>
                        <a:rPr sz="1400" b="1" spc="-105" dirty="0">
                          <a:latin typeface="+mn-lt"/>
                          <a:cs typeface="Arial" panose="020B0604020202020204" pitchFamily="34" charset="0"/>
                        </a:rPr>
                        <a:t>20283,</a:t>
                      </a:r>
                      <a:r>
                        <a:rPr sz="1400" b="1" spc="-5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TDS-26487,</a:t>
                      </a:r>
                      <a:r>
                        <a:rPr lang="en-IN"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Cl-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9850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142,</a:t>
                      </a:r>
                      <a:r>
                        <a:rPr lang="en-IN" sz="1400" b="1" spc="-9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90" dirty="0">
                          <a:latin typeface="+mn-lt"/>
                          <a:cs typeface="Arial" panose="020B0604020202020204" pitchFamily="34" charset="0"/>
                        </a:rPr>
                        <a:t>SO4-23100</a:t>
                      </a:r>
                      <a:r>
                        <a:rPr lang="en-IN" sz="1400" b="1" spc="-9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195883"/>
            <a:ext cx="4493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800" b="1" spc="-150" dirty="0">
                <a:solidFill>
                  <a:srgbClr val="00AF50"/>
                </a:solidFill>
                <a:latin typeface="+mj-lt"/>
                <a:cs typeface="Trebuchet MS"/>
              </a:rPr>
              <a:t>Results </a:t>
            </a:r>
            <a:r>
              <a:rPr lang="en-IN" sz="2800" b="1" spc="-120" dirty="0">
                <a:solidFill>
                  <a:srgbClr val="00AF50"/>
                </a:solidFill>
                <a:latin typeface="+mj-lt"/>
                <a:cs typeface="Trebuchet MS"/>
              </a:rPr>
              <a:t>- Few</a:t>
            </a:r>
            <a:r>
              <a:rPr lang="en-US" sz="2800" b="1" spc="-170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sz="2800" b="1" spc="-540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lang="en-IN" sz="2800" b="1" spc="-140" dirty="0">
                <a:solidFill>
                  <a:srgbClr val="00AF50"/>
                </a:solidFill>
                <a:cs typeface="Trebuchet MS"/>
              </a:rPr>
              <a:t>T</a:t>
            </a:r>
            <a:r>
              <a:rPr sz="2800" b="1" spc="-140" dirty="0" err="1">
                <a:solidFill>
                  <a:srgbClr val="00AF50"/>
                </a:solidFill>
                <a:latin typeface="+mj-lt"/>
                <a:cs typeface="Trebuchet MS"/>
              </a:rPr>
              <a:t>rials</a:t>
            </a:r>
            <a:endParaRPr sz="2800" b="1" dirty="0">
              <a:latin typeface="+mj-lt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762762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93929"/>
            <a:ext cx="2139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20" dirty="0">
                <a:solidFill>
                  <a:srgbClr val="00AF50"/>
                </a:solidFill>
                <a:latin typeface="+mj-lt"/>
                <a:cs typeface="Trebuchet MS"/>
              </a:rPr>
              <a:t>Key</a:t>
            </a:r>
            <a:r>
              <a:rPr sz="2800" b="1" spc="-240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sz="2800" b="1" spc="-210" dirty="0">
                <a:solidFill>
                  <a:srgbClr val="00AF50"/>
                </a:solidFill>
                <a:latin typeface="+mj-lt"/>
                <a:cs typeface="Trebuchet MS"/>
              </a:rPr>
              <a:t>Takeaways</a:t>
            </a:r>
            <a:endParaRPr sz="2800" b="1" dirty="0">
              <a:latin typeface="+mj-lt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5561" y="762762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6828" y="83819"/>
            <a:ext cx="172516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AFBD3663-2E5F-423D-8BE1-D3CB95CFD3EA}"/>
              </a:ext>
            </a:extLst>
          </p:cNvPr>
          <p:cNvSpPr/>
          <p:nvPr/>
        </p:nvSpPr>
        <p:spPr>
          <a:xfrm>
            <a:off x="533400" y="1282128"/>
            <a:ext cx="7920478" cy="4808194"/>
          </a:xfrm>
          <a:custGeom>
            <a:avLst/>
            <a:gdLst/>
            <a:ahLst/>
            <a:cxnLst/>
            <a:rect l="l" t="t" r="r" b="b"/>
            <a:pathLst>
              <a:path w="3255645" h="4832984">
                <a:moveTo>
                  <a:pt x="0" y="4832604"/>
                </a:moveTo>
                <a:lnTo>
                  <a:pt x="3255263" y="4832604"/>
                </a:lnTo>
                <a:lnTo>
                  <a:pt x="3255263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E5788D16-B683-4F9B-B2CE-E4D609230604}"/>
              </a:ext>
            </a:extLst>
          </p:cNvPr>
          <p:cNvSpPr txBox="1"/>
          <p:nvPr/>
        </p:nvSpPr>
        <p:spPr>
          <a:xfrm>
            <a:off x="611761" y="1729496"/>
            <a:ext cx="7465439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468630" indent="-28638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cs typeface="Arial"/>
              </a:rPr>
              <a:t>DGC </a:t>
            </a:r>
            <a:r>
              <a:rPr sz="2000" b="1" dirty="0">
                <a:cs typeface="Arial"/>
              </a:rPr>
              <a:t>works </a:t>
            </a:r>
            <a:r>
              <a:rPr sz="2000" b="1" spc="5" dirty="0">
                <a:cs typeface="Arial"/>
              </a:rPr>
              <a:t>well </a:t>
            </a:r>
            <a:r>
              <a:rPr sz="2000" b="1" dirty="0">
                <a:cs typeface="Arial"/>
              </a:rPr>
              <a:t>to</a:t>
            </a:r>
            <a:r>
              <a:rPr sz="2000" b="1" spc="-155" dirty="0">
                <a:cs typeface="Arial"/>
              </a:rPr>
              <a:t> </a:t>
            </a:r>
            <a:r>
              <a:rPr sz="2000" b="1" spc="-5" dirty="0">
                <a:cs typeface="Arial"/>
              </a:rPr>
              <a:t>degrade </a:t>
            </a:r>
            <a:r>
              <a:rPr sz="2000" b="1" dirty="0">
                <a:cs typeface="Arial"/>
              </a:rPr>
              <a:t>recalcitrant</a:t>
            </a:r>
            <a:r>
              <a:rPr sz="2000" b="1" spc="-70" dirty="0">
                <a:cs typeface="Arial"/>
              </a:rPr>
              <a:t> </a:t>
            </a:r>
            <a:r>
              <a:rPr sz="2000" b="1" dirty="0">
                <a:cs typeface="Arial"/>
              </a:rPr>
              <a:t>Chemicals.</a:t>
            </a:r>
            <a:endParaRPr sz="2000" dirty="0">
              <a:cs typeface="Arial"/>
            </a:endParaRPr>
          </a:p>
          <a:p>
            <a:pPr marL="299085" marR="36195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IN" sz="2000" b="1" spc="-10" dirty="0">
                <a:solidFill>
                  <a:srgbClr val="0070C0"/>
                </a:solidFill>
                <a:cs typeface="Arial"/>
              </a:rPr>
              <a:t>It has a</a:t>
            </a:r>
            <a:r>
              <a:rPr sz="2000" b="1" spc="-10" dirty="0">
                <a:solidFill>
                  <a:srgbClr val="0070C0"/>
                </a:solidFill>
                <a:cs typeface="Arial"/>
              </a:rPr>
              <a:t>bility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to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reduce COD/BOD even </a:t>
            </a:r>
            <a:r>
              <a:rPr lang="en-IN" sz="2000" b="1" spc="-5" dirty="0">
                <a:solidFill>
                  <a:srgbClr val="0070C0"/>
                </a:solidFill>
                <a:cs typeface="Arial"/>
              </a:rPr>
              <a:t>with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high TDS</a:t>
            </a:r>
            <a:r>
              <a:rPr sz="2000" b="1" spc="-55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(&gt;100000</a:t>
            </a:r>
            <a:r>
              <a:rPr lang="en-IN" sz="2000" b="1" dirty="0">
                <a:solidFill>
                  <a:srgbClr val="0070C0"/>
                </a:solidFill>
                <a:cs typeface="Arial"/>
              </a:rPr>
              <a:t> ppm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)</a:t>
            </a:r>
            <a:endParaRPr sz="2000" dirty="0">
              <a:solidFill>
                <a:srgbClr val="0070C0"/>
              </a:solidFill>
              <a:cs typeface="Arial"/>
            </a:endParaRPr>
          </a:p>
          <a:p>
            <a:pPr marL="299085" marR="38544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IN" sz="2000" b="1" spc="-5" dirty="0">
                <a:cs typeface="Arial"/>
              </a:rPr>
              <a:t>It can be used as </a:t>
            </a:r>
            <a:r>
              <a:rPr sz="2000" b="1" spc="-5" dirty="0">
                <a:cs typeface="Arial"/>
              </a:rPr>
              <a:t>Standalone technology or</a:t>
            </a:r>
            <a:r>
              <a:rPr sz="2000" b="1" spc="-125" dirty="0">
                <a:cs typeface="Arial"/>
              </a:rPr>
              <a:t> </a:t>
            </a:r>
            <a:r>
              <a:rPr sz="2000" b="1" dirty="0">
                <a:cs typeface="Arial"/>
              </a:rPr>
              <a:t>in </a:t>
            </a:r>
            <a:r>
              <a:rPr sz="2000" b="1" spc="-5" dirty="0">
                <a:cs typeface="Arial"/>
              </a:rPr>
              <a:t>combination </a:t>
            </a:r>
            <a:r>
              <a:rPr sz="2000" b="1" dirty="0">
                <a:cs typeface="Arial"/>
              </a:rPr>
              <a:t>with </a:t>
            </a:r>
            <a:r>
              <a:rPr sz="2000" b="1" spc="-5" dirty="0">
                <a:cs typeface="Arial"/>
              </a:rPr>
              <a:t>Biological  </a:t>
            </a:r>
            <a:r>
              <a:rPr sz="2000" b="1" dirty="0">
                <a:cs typeface="Arial"/>
              </a:rPr>
              <a:t>treatment.</a:t>
            </a:r>
            <a:endParaRPr sz="2000" dirty="0">
              <a:cs typeface="Arial"/>
            </a:endParaRPr>
          </a:p>
          <a:p>
            <a:pPr marL="299085" marR="385445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cs typeface="Arial"/>
              </a:rPr>
              <a:t>Contact </a:t>
            </a:r>
            <a:r>
              <a:rPr sz="2000" b="1" dirty="0">
                <a:cs typeface="Arial"/>
              </a:rPr>
              <a:t>time is  </a:t>
            </a:r>
            <a:r>
              <a:rPr sz="2000" b="1" spc="-5" dirty="0">
                <a:cs typeface="Arial"/>
              </a:rPr>
              <a:t>significantly </a:t>
            </a:r>
            <a:r>
              <a:rPr sz="2000" b="1" dirty="0">
                <a:cs typeface="Arial"/>
              </a:rPr>
              <a:t>lower </a:t>
            </a:r>
            <a:r>
              <a:rPr sz="2000" b="1" spc="-5" dirty="0">
                <a:cs typeface="Arial"/>
              </a:rPr>
              <a:t>and</a:t>
            </a:r>
            <a:r>
              <a:rPr sz="2000" b="1" spc="-140" dirty="0">
                <a:cs typeface="Arial"/>
              </a:rPr>
              <a:t> </a:t>
            </a:r>
            <a:r>
              <a:rPr sz="2000" b="1" spc="-5" dirty="0">
                <a:cs typeface="Arial"/>
              </a:rPr>
              <a:t>plant  footprint </a:t>
            </a:r>
            <a:r>
              <a:rPr sz="2000" b="1" dirty="0">
                <a:cs typeface="Arial"/>
              </a:rPr>
              <a:t>is also</a:t>
            </a:r>
            <a:r>
              <a:rPr sz="2000" b="1" spc="-105" dirty="0">
                <a:cs typeface="Arial"/>
              </a:rPr>
              <a:t> </a:t>
            </a:r>
            <a:r>
              <a:rPr sz="2000" b="1" spc="-10" dirty="0">
                <a:cs typeface="Arial"/>
              </a:rPr>
              <a:t>smaller</a:t>
            </a:r>
            <a:r>
              <a:rPr lang="en-IN" sz="2000" b="1" spc="-10" dirty="0">
                <a:cs typeface="Arial"/>
              </a:rPr>
              <a:t> than biological reactor</a:t>
            </a:r>
            <a:r>
              <a:rPr sz="2000" b="1" spc="-10" dirty="0">
                <a:cs typeface="Arial"/>
              </a:rPr>
              <a:t>.</a:t>
            </a:r>
            <a:endParaRPr sz="2000" dirty="0"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70C0"/>
                </a:solidFill>
                <a:cs typeface="Arial"/>
              </a:rPr>
              <a:t>DGC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can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be </a:t>
            </a:r>
            <a:r>
              <a:rPr sz="2000" b="1" spc="-10" dirty="0">
                <a:solidFill>
                  <a:srgbClr val="0070C0"/>
                </a:solidFill>
                <a:cs typeface="Arial"/>
              </a:rPr>
              <a:t>employed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in</a:t>
            </a:r>
            <a:r>
              <a:rPr sz="2000" b="1" spc="-65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smaller 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companies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which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have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space</a:t>
            </a:r>
            <a:r>
              <a:rPr sz="2000" b="1" spc="-45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constraint.</a:t>
            </a:r>
            <a:endParaRPr sz="2000" dirty="0">
              <a:solidFill>
                <a:srgbClr val="0070C0"/>
              </a:solidFill>
              <a:cs typeface="Arial"/>
            </a:endParaRPr>
          </a:p>
          <a:p>
            <a:pPr marL="299085" marR="3733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-5" dirty="0">
                <a:solidFill>
                  <a:srgbClr val="0070C0"/>
                </a:solidFill>
                <a:cs typeface="Arial"/>
              </a:rPr>
              <a:t>For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commercial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plants,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self-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inducing SDI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which sucks</a:t>
            </a:r>
            <a:r>
              <a:rPr sz="2000" b="1" spc="-160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in requisite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amount of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air from 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atmosphere,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will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be</a:t>
            </a:r>
            <a:r>
              <a:rPr sz="2000" b="1" spc="-100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used.</a:t>
            </a:r>
            <a:endParaRPr sz="2000" dirty="0">
              <a:solidFill>
                <a:srgbClr val="0070C0"/>
              </a:solidFill>
              <a:cs typeface="Arial"/>
            </a:endParaRPr>
          </a:p>
          <a:p>
            <a:pPr marL="299085" marR="89535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70C0"/>
                </a:solidFill>
                <a:cs typeface="Arial"/>
              </a:rPr>
              <a:t>Capex and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Opex </a:t>
            </a:r>
            <a:r>
              <a:rPr lang="en-IN" sz="2000" b="1" dirty="0">
                <a:solidFill>
                  <a:srgbClr val="0070C0"/>
                </a:solidFill>
                <a:cs typeface="Arial"/>
              </a:rPr>
              <a:t>will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be  competitive </a:t>
            </a:r>
            <a:r>
              <a:rPr sz="2000" b="1" spc="5" dirty="0">
                <a:solidFill>
                  <a:srgbClr val="0070C0"/>
                </a:solidFill>
                <a:cs typeface="Arial"/>
              </a:rPr>
              <a:t>with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conventional  processes</a:t>
            </a:r>
            <a:endParaRPr sz="2000" dirty="0">
              <a:solidFill>
                <a:srgbClr val="0070C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7F84CF-1172-4D35-8DF2-C5BF8CF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71600"/>
            <a:ext cx="32004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Biogas Upgradation</a:t>
            </a:r>
          </a:p>
        </p:txBody>
      </p:sp>
      <p:pic>
        <p:nvPicPr>
          <p:cNvPr id="8194" name="Picture 2" descr="Image result for biogas">
            <a:extLst>
              <a:ext uri="{FF2B5EF4-FFF2-40B4-BE49-F238E27FC236}">
                <a16:creationId xmlns:a16="http://schemas.microsoft.com/office/drawing/2014/main" id="{4A6368E9-13AD-4893-BCAC-5DBBEA7D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337517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7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8F0770-85B1-431C-ACC0-7260C602EC8E}"/>
              </a:ext>
            </a:extLst>
          </p:cNvPr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Background- WRK Technology</a:t>
            </a:r>
            <a:endParaRPr lang="en-GB" sz="2800" kern="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268E6-8529-41BB-A374-64A41DCA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8" y="21806"/>
            <a:ext cx="1725318" cy="810838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F7471892-0C5B-477C-9D24-5FD0B412933C}"/>
              </a:ext>
            </a:extLst>
          </p:cNvPr>
          <p:cNvSpPr/>
          <p:nvPr/>
        </p:nvSpPr>
        <p:spPr>
          <a:xfrm>
            <a:off x="468313" y="1113413"/>
            <a:ext cx="8207374" cy="5287388"/>
          </a:xfrm>
          <a:custGeom>
            <a:avLst/>
            <a:gdLst/>
            <a:ahLst/>
            <a:cxnLst/>
            <a:rect l="l" t="t" r="r" b="b"/>
            <a:pathLst>
              <a:path w="5189220" h="5821680">
                <a:moveTo>
                  <a:pt x="0" y="5821680"/>
                </a:moveTo>
                <a:lnTo>
                  <a:pt x="5189220" y="5821680"/>
                </a:lnTo>
                <a:lnTo>
                  <a:pt x="5189220" y="0"/>
                </a:lnTo>
                <a:lnTo>
                  <a:pt x="0" y="0"/>
                </a:lnTo>
                <a:lnTo>
                  <a:pt x="0" y="582168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>
              <a:buClr>
                <a:schemeClr val="accent6">
                  <a:lumMod val="50000"/>
                </a:schemeClr>
              </a:buClr>
              <a:buSzPct val="130000"/>
              <a:defRPr/>
            </a:pPr>
            <a:r>
              <a:rPr lang="en-GB" sz="2000" dirty="0">
                <a:ea typeface="Calibri" pitchFamily="34" charset="0"/>
                <a:cs typeface="Arial" panose="020B0604020202020204" pitchFamily="34" charset="0"/>
              </a:rPr>
              <a:t>Biogas upgradation by removal of  CO2 &amp; H2S  (Patent applied):</a:t>
            </a:r>
          </a:p>
          <a:p>
            <a:pPr indent="457200" algn="just">
              <a:buClr>
                <a:schemeClr val="accent6">
                  <a:lumMod val="50000"/>
                </a:schemeClr>
              </a:buClr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ea typeface="Calibri" pitchFamily="34" charset="0"/>
                <a:cs typeface="Arial" panose="020B0604020202020204" pitchFamily="34" charset="0"/>
              </a:rPr>
              <a:t>99+% absorption/ removal of CO2 and H2S </a:t>
            </a: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ea typeface="Calibri" pitchFamily="34" charset="0"/>
                <a:cs typeface="Arial" panose="020B0604020202020204" pitchFamily="34" charset="0"/>
              </a:rPr>
              <a:t>Methane  concentration in the gas outlet &gt; 98%</a:t>
            </a: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Calibri" pitchFamily="34" charset="0"/>
                <a:cs typeface="Arial" panose="020B0604020202020204" pitchFamily="34" charset="0"/>
              </a:rPr>
              <a:t>Proprietary absorbent solution used – ABSOLV, is water based</a:t>
            </a: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Calibri" pitchFamily="34" charset="0"/>
                <a:cs typeface="Arial" panose="020B0604020202020204" pitchFamily="34" charset="0"/>
              </a:rPr>
              <a:t>Biogas of improved quality with enhanced Calorific value</a:t>
            </a: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Calibri" pitchFamily="34" charset="0"/>
                <a:cs typeface="Arial" panose="020B0604020202020204" pitchFamily="34" charset="0"/>
              </a:rPr>
              <a:t>Significant cost savings for power generation. Removal of H2S allows increased plant longevity</a:t>
            </a: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Upgraded Biogas can be used as CNG  fuel for transportation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Recovery of absorbed CO2 from ABSOLV possible. ABSOLV can be recycled.</a:t>
            </a:r>
          </a:p>
          <a:p>
            <a:pPr marL="0" lvl="1" algn="just">
              <a:buClr>
                <a:schemeClr val="accent6">
                  <a:lumMod val="50000"/>
                </a:schemeClr>
              </a:buClr>
              <a:defRPr/>
            </a:pPr>
            <a:endParaRPr lang="en-GB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1" algn="just">
              <a:buClr>
                <a:schemeClr val="accent6">
                  <a:lumMod val="50000"/>
                </a:schemeClr>
              </a:buClr>
              <a:defRPr/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Set up a Plant for 50 m3/hr biogas in collaboration with </a:t>
            </a: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United Envirotech </a:t>
            </a:r>
            <a:r>
              <a:rPr lang="en-GB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Pvt.</a:t>
            </a: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 Ltd., Pune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. Established the process for CO2 capture. Working on fine-tuning the process for regeneration and recycle of ABSOLV.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FDBDAB01-0BD7-4173-BB4E-A2C522284FF6}"/>
              </a:ext>
            </a:extLst>
          </p:cNvPr>
          <p:cNvSpPr/>
          <p:nvPr/>
        </p:nvSpPr>
        <p:spPr>
          <a:xfrm>
            <a:off x="470543" y="832644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61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CFBE-CAB3-0546-8D71-8975C857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36513"/>
            <a:ext cx="8229600" cy="9937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Carbon Capture- WRK Set-up</a:t>
            </a:r>
            <a:endParaRPr lang="en-GB" sz="2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603" name="Picture 1" descr="P1010037">
            <a:extLst>
              <a:ext uri="{FF2B5EF4-FFF2-40B4-BE49-F238E27FC236}">
                <a16:creationId xmlns:a16="http://schemas.microsoft.com/office/drawing/2014/main" id="{ADE81D4F-A641-2D46-BA60-FDCD2563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5485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4" name="AutoShape 5">
            <a:extLst>
              <a:ext uri="{FF2B5EF4-FFF2-40B4-BE49-F238E27FC236}">
                <a16:creationId xmlns:a16="http://schemas.microsoft.com/office/drawing/2014/main" id="{1A947A5A-AE30-9D41-9724-32E81E0B57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81425" y="4005263"/>
            <a:ext cx="214313" cy="460375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AutoShape 34">
            <a:extLst>
              <a:ext uri="{FF2B5EF4-FFF2-40B4-BE49-F238E27FC236}">
                <a16:creationId xmlns:a16="http://schemas.microsoft.com/office/drawing/2014/main" id="{95257483-78A3-3048-AD5A-B61A93DF32D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08625" y="1773238"/>
            <a:ext cx="282575" cy="241300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AutoShape 49">
            <a:extLst>
              <a:ext uri="{FF2B5EF4-FFF2-40B4-BE49-F238E27FC236}">
                <a16:creationId xmlns:a16="http://schemas.microsoft.com/office/drawing/2014/main" id="{3F3815E7-E9F7-564E-99CB-61E9201679B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03800" y="4724400"/>
            <a:ext cx="576263" cy="433388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 Box 21">
            <a:extLst>
              <a:ext uri="{FF2B5EF4-FFF2-40B4-BE49-F238E27FC236}">
                <a16:creationId xmlns:a16="http://schemas.microsoft.com/office/drawing/2014/main" id="{37F4E253-F78E-6045-993C-1DB0BDDE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500438"/>
            <a:ext cx="719138" cy="288925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b="1">
                <a:latin typeface="Calibri" panose="020F0502020204030204" pitchFamily="34" charset="0"/>
              </a:rPr>
              <a:t>GAS &amp; LIQUID FLOWMETERS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08" name="Text Box 20">
            <a:extLst>
              <a:ext uri="{FF2B5EF4-FFF2-40B4-BE49-F238E27FC236}">
                <a16:creationId xmlns:a16="http://schemas.microsoft.com/office/drawing/2014/main" id="{4044273E-9C08-C04D-BEEA-C78C7912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141663"/>
            <a:ext cx="936625" cy="2159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00" b="1">
                <a:latin typeface="Calibri" panose="020F0502020204030204" pitchFamily="34" charset="0"/>
              </a:rPr>
              <a:t>DGC  REACTOR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09" name="Text Box 50">
            <a:extLst>
              <a:ext uri="{FF2B5EF4-FFF2-40B4-BE49-F238E27FC236}">
                <a16:creationId xmlns:a16="http://schemas.microsoft.com/office/drawing/2014/main" id="{A12743D2-256B-D54B-977A-1CDEDC48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57338"/>
            <a:ext cx="1150938" cy="2286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CO2-LIQUID PROBE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10" name="Text Box 48">
            <a:extLst>
              <a:ext uri="{FF2B5EF4-FFF2-40B4-BE49-F238E27FC236}">
                <a16:creationId xmlns:a16="http://schemas.microsoft.com/office/drawing/2014/main" id="{99D43D7D-5D66-B84D-BD45-9A7E4EBA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557338"/>
            <a:ext cx="1189038" cy="2159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latin typeface="Calibri" panose="020F0502020204030204" pitchFamily="34" charset="0"/>
              </a:rPr>
              <a:t>POWER CONTROL BOX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11" name="Text Box 41">
            <a:extLst>
              <a:ext uri="{FF2B5EF4-FFF2-40B4-BE49-F238E27FC236}">
                <a16:creationId xmlns:a16="http://schemas.microsoft.com/office/drawing/2014/main" id="{A8E8A120-0BB0-6849-BF62-FA600E2C1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357563"/>
            <a:ext cx="733425" cy="2032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 b="1">
                <a:latin typeface="Calibri" panose="020F0502020204030204" pitchFamily="34" charset="0"/>
              </a:rPr>
              <a:t>DATA LOGGER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12" name="Text Box 29">
            <a:extLst>
              <a:ext uri="{FF2B5EF4-FFF2-40B4-BE49-F238E27FC236}">
                <a16:creationId xmlns:a16="http://schemas.microsoft.com/office/drawing/2014/main" id="{B0E6ED3B-7404-6747-9CEC-98F58DCC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941888"/>
            <a:ext cx="1016000" cy="2159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AIR COMPRESSOR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13" name="Text Box 19">
            <a:extLst>
              <a:ext uri="{FF2B5EF4-FFF2-40B4-BE49-F238E27FC236}">
                <a16:creationId xmlns:a16="http://schemas.microsoft.com/office/drawing/2014/main" id="{2DF3AEF6-361A-4B43-B80C-3A6B9151A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365625"/>
            <a:ext cx="1560512" cy="20955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GLASS RECEIVER-ATMOSPHERIC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cxnSp>
        <p:nvCxnSpPr>
          <p:cNvPr id="25614" name="AutoShape 38">
            <a:extLst>
              <a:ext uri="{FF2B5EF4-FFF2-40B4-BE49-F238E27FC236}">
                <a16:creationId xmlns:a16="http://schemas.microsoft.com/office/drawing/2014/main" id="{9F4B372A-ED42-184C-937A-D16DA92BBFC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516688" y="2565400"/>
            <a:ext cx="935037" cy="576263"/>
          </a:xfrm>
          <a:prstGeom prst="straightConnector1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AutoShape 35">
            <a:extLst>
              <a:ext uri="{FF2B5EF4-FFF2-40B4-BE49-F238E27FC236}">
                <a16:creationId xmlns:a16="http://schemas.microsoft.com/office/drawing/2014/main" id="{E3809391-8EE0-3642-B8F1-CCA91C6051A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24525" y="2997200"/>
            <a:ext cx="287338" cy="503238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AutoShape 37">
            <a:extLst>
              <a:ext uri="{FF2B5EF4-FFF2-40B4-BE49-F238E27FC236}">
                <a16:creationId xmlns:a16="http://schemas.microsoft.com/office/drawing/2014/main" id="{B04D885B-8C72-404E-99B9-CCCA68DD92E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219700" y="3789363"/>
            <a:ext cx="288925" cy="307975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AutoShape 45">
            <a:extLst>
              <a:ext uri="{FF2B5EF4-FFF2-40B4-BE49-F238E27FC236}">
                <a16:creationId xmlns:a16="http://schemas.microsoft.com/office/drawing/2014/main" id="{E8548FB6-ED12-FE40-9E73-7B3245451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31913" y="5157788"/>
            <a:ext cx="431800" cy="574675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39">
            <a:extLst>
              <a:ext uri="{FF2B5EF4-FFF2-40B4-BE49-F238E27FC236}">
                <a16:creationId xmlns:a16="http://schemas.microsoft.com/office/drawing/2014/main" id="{5ECF269F-432E-6444-9B8B-88FA3950715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55875" y="2492375"/>
            <a:ext cx="144463" cy="177800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36">
            <a:extLst>
              <a:ext uri="{FF2B5EF4-FFF2-40B4-BE49-F238E27FC236}">
                <a16:creationId xmlns:a16="http://schemas.microsoft.com/office/drawing/2014/main" id="{440F28AF-74F2-454C-A9B6-CEC44A9265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1773238"/>
            <a:ext cx="311150" cy="239712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AutoShape 43">
            <a:extLst>
              <a:ext uri="{FF2B5EF4-FFF2-40B4-BE49-F238E27FC236}">
                <a16:creationId xmlns:a16="http://schemas.microsoft.com/office/drawing/2014/main" id="{FBA07013-3BE6-1C4F-879E-7A63EB51F56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979613" y="4221163"/>
            <a:ext cx="38100" cy="247650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AutoShape 24">
            <a:extLst>
              <a:ext uri="{FF2B5EF4-FFF2-40B4-BE49-F238E27FC236}">
                <a16:creationId xmlns:a16="http://schemas.microsoft.com/office/drawing/2014/main" id="{DA0A8509-EE17-5348-A18C-BD04888C3D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3573463"/>
            <a:ext cx="431800" cy="431800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AutoShape 23">
            <a:extLst>
              <a:ext uri="{FF2B5EF4-FFF2-40B4-BE49-F238E27FC236}">
                <a16:creationId xmlns:a16="http://schemas.microsoft.com/office/drawing/2014/main" id="{3ED17D92-B6E8-1240-8986-0746AC839E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2781300"/>
            <a:ext cx="228600" cy="244475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44">
            <a:extLst>
              <a:ext uri="{FF2B5EF4-FFF2-40B4-BE49-F238E27FC236}">
                <a16:creationId xmlns:a16="http://schemas.microsoft.com/office/drawing/2014/main" id="{50E96DEF-0406-504E-900F-7C6A6BE6FC4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51050" y="4221163"/>
            <a:ext cx="311150" cy="209550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AutoShape 40">
            <a:extLst>
              <a:ext uri="{FF2B5EF4-FFF2-40B4-BE49-F238E27FC236}">
                <a16:creationId xmlns:a16="http://schemas.microsoft.com/office/drawing/2014/main" id="{6776CD43-7702-A14A-8D0D-9F1BE4517DE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4663" y="1773238"/>
            <a:ext cx="200025" cy="420687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5" name="Text Box 4">
            <a:extLst>
              <a:ext uri="{FF2B5EF4-FFF2-40B4-BE49-F238E27FC236}">
                <a16:creationId xmlns:a16="http://schemas.microsoft.com/office/drawing/2014/main" id="{5279CBCB-590B-BE4B-97D0-CD75C2E3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021388"/>
            <a:ext cx="39052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F243E"/>
                </a:solidFill>
                <a:latin typeface="Century Gothic" panose="020B0502020202020204" pitchFamily="34" charset="0"/>
              </a:rPr>
              <a:t>CO2 ABSORPTION DGC</a:t>
            </a:r>
            <a:r>
              <a:rPr lang="en-GB" altLang="en-US" sz="1400">
                <a:solidFill>
                  <a:srgbClr val="0F243E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400" b="1">
                <a:solidFill>
                  <a:srgbClr val="0F243E"/>
                </a:solidFill>
                <a:latin typeface="Century Gothic" panose="020B0502020202020204" pitchFamily="34" charset="0"/>
              </a:rPr>
              <a:t>REACTOR UNIT 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5626" name="Text Box 28">
            <a:extLst>
              <a:ext uri="{FF2B5EF4-FFF2-40B4-BE49-F238E27FC236}">
                <a16:creationId xmlns:a16="http://schemas.microsoft.com/office/drawing/2014/main" id="{587ACDE9-A3E3-5240-962F-5832A6AC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65400"/>
            <a:ext cx="323850" cy="2159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PC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27" name="Text Box 30">
            <a:extLst>
              <a:ext uri="{FF2B5EF4-FFF2-40B4-BE49-F238E27FC236}">
                <a16:creationId xmlns:a16="http://schemas.microsoft.com/office/drawing/2014/main" id="{720EADE7-5966-AF4B-90F4-A7F10CF5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81525"/>
            <a:ext cx="504825" cy="215900"/>
          </a:xfrm>
          <a:prstGeom prst="rect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PUMP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28" name="Text Box 42">
            <a:extLst>
              <a:ext uri="{FF2B5EF4-FFF2-40B4-BE49-F238E27FC236}">
                <a16:creationId xmlns:a16="http://schemas.microsoft.com/office/drawing/2014/main" id="{40D0A158-D673-5A4E-8FEB-B676D82B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37063"/>
            <a:ext cx="1368425" cy="230187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CO2 </a:t>
            </a:r>
            <a:r>
              <a:rPr lang="en-GB" altLang="en-US" sz="800" b="1">
                <a:latin typeface="Arial" panose="020B0604020202020204" pitchFamily="34" charset="0"/>
              </a:rPr>
              <a:t>–</a:t>
            </a:r>
            <a:r>
              <a:rPr lang="en-GB" altLang="en-US" sz="800" b="1">
                <a:latin typeface="Calibri" panose="020F0502020204030204" pitchFamily="34" charset="0"/>
              </a:rPr>
              <a:t> GAS DATA LOGGERS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29" name="Rectangle 51">
            <a:extLst>
              <a:ext uri="{FF2B5EF4-FFF2-40B4-BE49-F238E27FC236}">
                <a16:creationId xmlns:a16="http://schemas.microsoft.com/office/drawing/2014/main" id="{5F9EC9D2-2613-AA4C-B83E-579372B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30" name="Rectangle 53">
            <a:extLst>
              <a:ext uri="{FF2B5EF4-FFF2-40B4-BE49-F238E27FC236}">
                <a16:creationId xmlns:a16="http://schemas.microsoft.com/office/drawing/2014/main" id="{6BAF348C-E43C-5749-A80D-1ACA3472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GB" altLang="en-US" sz="600">
                <a:latin typeface="Arial" panose="020B0604020202020204" pitchFamily="34" charset="0"/>
              </a:rPr>
            </a:b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31" name="Rectangle 54">
            <a:extLst>
              <a:ext uri="{FF2B5EF4-FFF2-40B4-BE49-F238E27FC236}">
                <a16:creationId xmlns:a16="http://schemas.microsoft.com/office/drawing/2014/main" id="{DC7822D1-82FB-DF46-A491-3D76ECD38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32" name="Rectangle 55">
            <a:extLst>
              <a:ext uri="{FF2B5EF4-FFF2-40B4-BE49-F238E27FC236}">
                <a16:creationId xmlns:a16="http://schemas.microsoft.com/office/drawing/2014/main" id="{7DFA0D0F-1830-F248-95DB-8CA028EF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33" name="Rectangle 56">
            <a:extLst>
              <a:ext uri="{FF2B5EF4-FFF2-40B4-BE49-F238E27FC236}">
                <a16:creationId xmlns:a16="http://schemas.microsoft.com/office/drawing/2014/main" id="{B2A87965-081C-CB4D-997F-FF9AE2902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3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34" name="Rectangle 57">
            <a:extLst>
              <a:ext uri="{FF2B5EF4-FFF2-40B4-BE49-F238E27FC236}">
                <a16:creationId xmlns:a16="http://schemas.microsoft.com/office/drawing/2014/main" id="{A12C9E14-B312-664C-A6B7-E2A56865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3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35" name="Text Box 22">
            <a:extLst>
              <a:ext uri="{FF2B5EF4-FFF2-40B4-BE49-F238E27FC236}">
                <a16:creationId xmlns:a16="http://schemas.microsoft.com/office/drawing/2014/main" id="{CFB1F6C2-E643-9C4F-83BF-80033661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565400"/>
            <a:ext cx="892175" cy="2159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CO2-GAS PROBE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36" name="Text Box 47">
            <a:extLst>
              <a:ext uri="{FF2B5EF4-FFF2-40B4-BE49-F238E27FC236}">
                <a16:creationId xmlns:a16="http://schemas.microsoft.com/office/drawing/2014/main" id="{F34E081A-70B0-C343-99B6-8548489D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57338"/>
            <a:ext cx="1041400" cy="214312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CO2-LIQ MONITOR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5637" name="Text Box 18">
            <a:extLst>
              <a:ext uri="{FF2B5EF4-FFF2-40B4-BE49-F238E27FC236}">
                <a16:creationId xmlns:a16="http://schemas.microsoft.com/office/drawing/2014/main" id="{A20F7903-9B6E-F24D-BEB3-BA7AB0B6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076700"/>
            <a:ext cx="1223963" cy="21590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SS RECEIVER-PRESSURE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133D4C-A61D-294F-90D8-E7CC13913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15888"/>
            <a:ext cx="1725318" cy="810838"/>
          </a:xfrm>
          <a:prstGeom prst="rect">
            <a:avLst/>
          </a:prstGeom>
        </p:spPr>
      </p:pic>
      <p:sp>
        <p:nvSpPr>
          <p:cNvPr id="39" name="object 3">
            <a:extLst>
              <a:ext uri="{FF2B5EF4-FFF2-40B4-BE49-F238E27FC236}">
                <a16:creationId xmlns:a16="http://schemas.microsoft.com/office/drawing/2014/main" id="{3C5C5C37-2698-4162-94EA-B1098D5B3B52}"/>
              </a:ext>
            </a:extLst>
          </p:cNvPr>
          <p:cNvSpPr/>
          <p:nvPr/>
        </p:nvSpPr>
        <p:spPr>
          <a:xfrm>
            <a:off x="470543" y="832644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46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C3A27-D011-4F60-A314-8309E95F4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705350" cy="579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E72A8-8924-4DCA-A372-7E64F4DB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68" y="21806"/>
            <a:ext cx="1725318" cy="81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71C85-C2FE-481F-B79F-AC5F5206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6462"/>
            <a:ext cx="8229600" cy="541525"/>
          </a:xfrm>
        </p:spPr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</a:rPr>
              <a:t>   Biogas Upgradation Plant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EFFE15A-EBF4-4887-BEC6-08F9F15C42BE}"/>
              </a:ext>
            </a:extLst>
          </p:cNvPr>
          <p:cNvSpPr/>
          <p:nvPr/>
        </p:nvSpPr>
        <p:spPr>
          <a:xfrm>
            <a:off x="470543" y="832644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63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A7D07-5031-4B0F-A367-3DE9484D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832644"/>
            <a:ext cx="52578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FAF62-FB4A-4336-934A-605C84607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4572000" cy="2819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EE5C7-636C-4DFD-AAB3-0EAA059DD5EA}"/>
              </a:ext>
            </a:extLst>
          </p:cNvPr>
          <p:cNvSpPr/>
          <p:nvPr/>
        </p:nvSpPr>
        <p:spPr>
          <a:xfrm>
            <a:off x="1303020" y="495300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Biogas composition at outlet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F1D2D-1EEC-4501-88AE-293F6EB8E957}"/>
              </a:ext>
            </a:extLst>
          </p:cNvPr>
          <p:cNvSpPr/>
          <p:nvPr/>
        </p:nvSpPr>
        <p:spPr>
          <a:xfrm>
            <a:off x="6309360" y="190500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Biogas composition at inlet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0C95D-6A72-4BFD-99EA-30D2DEB13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568" y="21806"/>
            <a:ext cx="1725318" cy="81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ECB61-D229-43FB-873D-E6FD16EE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34" y="39391"/>
            <a:ext cx="8051165" cy="487362"/>
          </a:xfrm>
        </p:spPr>
        <p:txBody>
          <a:bodyPr>
            <a:no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</a:rPr>
              <a:t>Biogas Upgradation Results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D307411-C54B-4E13-AF15-18BFB16E39D4}"/>
              </a:ext>
            </a:extLst>
          </p:cNvPr>
          <p:cNvSpPr/>
          <p:nvPr/>
        </p:nvSpPr>
        <p:spPr>
          <a:xfrm>
            <a:off x="330835" y="685800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44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44E0-780A-473D-BB8F-E03AF5BA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1" y="-67956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  DGC- Award &amp; Recognitions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BF647-F78B-451A-AEAE-70D105646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2122"/>
            <a:ext cx="4267200" cy="3544276"/>
          </a:xfr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AFBFC-3D1B-4C55-A363-9AE2B88B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282" y="43169"/>
            <a:ext cx="1496718" cy="646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FAAB17-86B0-4563-8545-505DC3679E9C}"/>
              </a:ext>
            </a:extLst>
          </p:cNvPr>
          <p:cNvSpPr/>
          <p:nvPr/>
        </p:nvSpPr>
        <p:spPr>
          <a:xfrm>
            <a:off x="457200" y="4953000"/>
            <a:ext cx="4267200" cy="16248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/>
              <a:t>DGC technology won the SERB-IGCW 2017 award for Green Technology in the small-scale company category at IGCW 2017 conference in Mumbai in October 2017.</a:t>
            </a:r>
            <a:endParaRPr lang="en-US" sz="2000" b="1"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5FD07D2A-2F49-4425-AB0B-2406F13EF8B2}"/>
              </a:ext>
            </a:extLst>
          </p:cNvPr>
          <p:cNvSpPr/>
          <p:nvPr/>
        </p:nvSpPr>
        <p:spPr>
          <a:xfrm>
            <a:off x="457200" y="828541"/>
            <a:ext cx="6955155" cy="0"/>
          </a:xfrm>
          <a:custGeom>
            <a:avLst/>
            <a:gdLst/>
            <a:ahLst/>
            <a:cxnLst/>
            <a:rect l="l" t="t" r="r" b="b"/>
            <a:pathLst>
              <a:path w="6955155">
                <a:moveTo>
                  <a:pt x="0" y="0"/>
                </a:moveTo>
                <a:lnTo>
                  <a:pt x="6954774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E026289-E79C-4097-BBE2-1D0124E83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8464"/>
              </p:ext>
            </p:extLst>
          </p:nvPr>
        </p:nvGraphicFramePr>
        <p:xfrm>
          <a:off x="5486400" y="1224689"/>
          <a:ext cx="26289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crobat Document" r:id="rId5" imgW="1485443" imgH="1485794" progId="AcroExch.Document.DC">
                  <p:embed/>
                </p:oleObj>
              </mc:Choice>
              <mc:Fallback>
                <p:oleObj name="Acrobat Document" r:id="rId5" imgW="1485443" imgH="1485794" progId="AcroExch.Document.DC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DFAAFEB9-850D-4782-80FA-7B0A1F2AB9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1224689"/>
                        <a:ext cx="26289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E1BE120-0A75-4EE2-A7E3-214F381978C4}"/>
              </a:ext>
            </a:extLst>
          </p:cNvPr>
          <p:cNvSpPr/>
          <p:nvPr/>
        </p:nvSpPr>
        <p:spPr>
          <a:xfrm>
            <a:off x="4953000" y="3548789"/>
            <a:ext cx="3940126" cy="30290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2000" dirty="0">
                <a:solidFill>
                  <a:schemeClr val="bg1"/>
                </a:solidFill>
              </a:rPr>
              <a:t>World Alliance Solution- Solar Impulse is supported by UNESCO, World Bank, UN Environment and few other global institutions.</a:t>
            </a:r>
          </a:p>
          <a:p>
            <a:pPr algn="just"/>
            <a:r>
              <a:rPr lang="en-IN" sz="2000" b="1" dirty="0">
                <a:solidFill>
                  <a:schemeClr val="bg1"/>
                </a:solidFill>
              </a:rPr>
              <a:t>DGC technology has been selected by WAS as an Efficient Solution </a:t>
            </a:r>
            <a:r>
              <a:rPr lang="en-IN" sz="2000" dirty="0">
                <a:solidFill>
                  <a:schemeClr val="bg1"/>
                </a:solidFill>
              </a:rPr>
              <a:t>in September 2019, with an overall Impact rating of 3.3 (out of 4) and Economic Profitability Rating of 3.5</a:t>
            </a:r>
            <a:r>
              <a:rPr lang="en-IN" sz="2000" dirty="0">
                <a:solidFill>
                  <a:srgbClr val="0070C0"/>
                </a:solidFill>
              </a:rPr>
              <a:t>. </a:t>
            </a:r>
            <a:endParaRPr lang="en-IN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7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323" y="939191"/>
            <a:ext cx="4970527" cy="17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361" y="1198466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Environmentally-friendly Absorption solvent</a:t>
            </a:r>
            <a:r>
              <a:rPr lang="en-GB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</a:t>
            </a:r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37209" y="379579"/>
            <a:ext cx="5202112" cy="42242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 algn="l">
              <a:lnSpc>
                <a:spcPts val="2810"/>
              </a:lnSpc>
              <a:spcBef>
                <a:spcPts val="455"/>
              </a:spcBef>
            </a:pPr>
            <a:r>
              <a:rPr lang="en-US" sz="2800" b="1" kern="0" dirty="0">
                <a:solidFill>
                  <a:srgbClr val="00B050"/>
                </a:solidFill>
                <a:cs typeface="Arial" panose="020B0604020202020204" pitchFamily="34" charset="0"/>
              </a:rPr>
              <a:t>WRK Technology Advantages </a:t>
            </a:r>
            <a:endParaRPr sz="2800" b="1" kern="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7209" y="1009650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2162A-4D3A-4343-AC0A-33C331AC0107}"/>
              </a:ext>
            </a:extLst>
          </p:cNvPr>
          <p:cNvSpPr txBox="1"/>
          <p:nvPr/>
        </p:nvSpPr>
        <p:spPr>
          <a:xfrm>
            <a:off x="3226069" y="1354487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Solvent used in the process is water containing specific salts.</a:t>
            </a:r>
          </a:p>
          <a:p>
            <a:r>
              <a:rPr lang="en-U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It is proprietary formulation branded as ABSOLV. </a:t>
            </a:r>
          </a:p>
          <a:p>
            <a:r>
              <a:rPr lang="en-US" sz="1400" b="1" kern="0" dirty="0">
                <a:solidFill>
                  <a:srgbClr val="0070C0"/>
                </a:solidFill>
                <a:cs typeface="Arial" panose="020B0604020202020204" pitchFamily="34" charset="0"/>
              </a:rPr>
              <a:t>Competing technologies use costly organic solvents or </a:t>
            </a:r>
          </a:p>
          <a:p>
            <a:r>
              <a:rPr lang="en-US" sz="1400" b="1" kern="0" dirty="0">
                <a:solidFill>
                  <a:srgbClr val="0070C0"/>
                </a:solidFill>
                <a:cs typeface="Arial" panose="020B0604020202020204" pitchFamily="34" charset="0"/>
              </a:rPr>
              <a:t>membrane or water under high pressure</a:t>
            </a:r>
            <a:r>
              <a:rPr lang="en-U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61A23EA1-588B-415C-A152-D37591EA4B39}"/>
              </a:ext>
            </a:extLst>
          </p:cNvPr>
          <p:cNvSpPr/>
          <p:nvPr/>
        </p:nvSpPr>
        <p:spPr>
          <a:xfrm>
            <a:off x="3072323" y="2550114"/>
            <a:ext cx="4970527" cy="17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FE71DFF5-828F-44E4-A980-2DDE4469D60A}"/>
              </a:ext>
            </a:extLst>
          </p:cNvPr>
          <p:cNvSpPr/>
          <p:nvPr/>
        </p:nvSpPr>
        <p:spPr>
          <a:xfrm>
            <a:off x="308548" y="2723891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Single Solvent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D9DCD-D3D7-4261-905E-0B4884F54358}"/>
              </a:ext>
            </a:extLst>
          </p:cNvPr>
          <p:cNvSpPr txBox="1"/>
          <p:nvPr/>
        </p:nvSpPr>
        <p:spPr>
          <a:xfrm>
            <a:off x="3428999" y="2932823"/>
            <a:ext cx="4012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ABSOLV can capture and separate both CO2 and H2S present in Biogas in a single stage.  </a:t>
            </a:r>
            <a:r>
              <a:rPr lang="en-GB" sz="1400" b="1" kern="0" dirty="0">
                <a:solidFill>
                  <a:srgbClr val="0070C0"/>
                </a:solidFill>
                <a:cs typeface="Arial" panose="020B0604020202020204" pitchFamily="34" charset="0"/>
              </a:rPr>
              <a:t>With other technologies, CO2 and H2S are removed from Biogas in sequential process.</a:t>
            </a:r>
            <a:endParaRPr lang="en-IN" sz="1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DC0C63DD-76BE-4406-965C-D403D3E0A4C6}"/>
              </a:ext>
            </a:extLst>
          </p:cNvPr>
          <p:cNvSpPr/>
          <p:nvPr/>
        </p:nvSpPr>
        <p:spPr>
          <a:xfrm>
            <a:off x="291365" y="4249316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Plant Size 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C3C36C11-2096-47DA-8FE7-A782F67E69F9}"/>
              </a:ext>
            </a:extLst>
          </p:cNvPr>
          <p:cNvSpPr/>
          <p:nvPr/>
        </p:nvSpPr>
        <p:spPr>
          <a:xfrm>
            <a:off x="3072322" y="4071776"/>
            <a:ext cx="4970527" cy="1587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90F15-C46C-46F6-AAF7-2280B6AD8968}"/>
              </a:ext>
            </a:extLst>
          </p:cNvPr>
          <p:cNvSpPr txBox="1"/>
          <p:nvPr/>
        </p:nvSpPr>
        <p:spPr>
          <a:xfrm>
            <a:off x="3361534" y="4403340"/>
            <a:ext cx="4106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Most of </a:t>
            </a:r>
            <a:r>
              <a:rPr lang="en-GB" sz="1400" b="1" kern="0" dirty="0">
                <a:solidFill>
                  <a:srgbClr val="0070C0"/>
                </a:solidFill>
                <a:cs typeface="Arial" panose="020B0604020202020204" pitchFamily="34" charset="0"/>
              </a:rPr>
              <a:t>current Biogas Upgrading technologies do not perform effectively below 50 m3/hr</a:t>
            </a:r>
            <a:r>
              <a:rPr lang="en-GB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. DGC technology can be effective even for a small plant of 5 m3/hr. It can be scaled up to any large size plant. </a:t>
            </a:r>
            <a:endParaRPr lang="en-IN" sz="14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endParaRPr lang="en-GB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2127C370-88A8-480A-B823-FC1C287DB3AF}"/>
              </a:ext>
            </a:extLst>
          </p:cNvPr>
          <p:cNvSpPr/>
          <p:nvPr/>
        </p:nvSpPr>
        <p:spPr>
          <a:xfrm>
            <a:off x="3072322" y="5420620"/>
            <a:ext cx="4970527" cy="17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02B140EB-129E-4C87-8B25-14EF3A012D8C}"/>
              </a:ext>
            </a:extLst>
          </p:cNvPr>
          <p:cNvSpPr/>
          <p:nvPr/>
        </p:nvSpPr>
        <p:spPr>
          <a:xfrm>
            <a:off x="291364" y="5665643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Process Parameters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A09FD-7AB1-4CE0-AEB4-FE1C977F2FFD}"/>
              </a:ext>
            </a:extLst>
          </p:cNvPr>
          <p:cNvSpPr txBox="1"/>
          <p:nvPr/>
        </p:nvSpPr>
        <p:spPr>
          <a:xfrm>
            <a:off x="3414286" y="5612256"/>
            <a:ext cx="4106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kern="0" dirty="0">
                <a:solidFill>
                  <a:srgbClr val="0070C0"/>
                </a:solidFill>
                <a:cs typeface="Arial" panose="020B0604020202020204" pitchFamily="34" charset="0"/>
              </a:rPr>
              <a:t>Competing technologies require either high pressure or high temperature to capture CO2/ H2S</a:t>
            </a:r>
            <a:r>
              <a:rPr lang="en-GB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. WRK Technology can be operated at 20 to 25 C and atmospheric pressure. It can also be operated at higher pressures, if required, with better efficiency &amp; effectiveness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58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A7F66-C59B-4B0A-8879-F5DC5A7769C9}"/>
              </a:ext>
            </a:extLst>
          </p:cNvPr>
          <p:cNvSpPr txBox="1">
            <a:spLocks/>
          </p:cNvSpPr>
          <p:nvPr/>
        </p:nvSpPr>
        <p:spPr>
          <a:xfrm>
            <a:off x="457200" y="88900"/>
            <a:ext cx="8229600" cy="34925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600" kern="0" dirty="0">
                <a:solidFill>
                  <a:sysClr val="windowText" lastClr="000000"/>
                </a:solidFill>
              </a:rPr>
              <a:t> </a:t>
            </a:r>
            <a:endParaRPr lang="en-IN" sz="3600" kern="0" dirty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3600" kern="0" dirty="0">
                <a:solidFill>
                  <a:sysClr val="windowText" lastClr="000000"/>
                </a:solidFill>
              </a:rPr>
              <a:t>.</a:t>
            </a:r>
            <a:r>
              <a:rPr lang="en-GB" sz="3600" b="1" kern="0" dirty="0">
                <a:solidFill>
                  <a:sysClr val="windowText" lastClr="000000"/>
                </a:solidFill>
              </a:rPr>
              <a:t> </a:t>
            </a:r>
            <a:endParaRPr lang="en-US" sz="3600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130B0D-28EC-4543-886B-C6EB8CAAFEA7}"/>
              </a:ext>
            </a:extLst>
          </p:cNvPr>
          <p:cNvSpPr txBox="1">
            <a:spLocks/>
          </p:cNvSpPr>
          <p:nvPr/>
        </p:nvSpPr>
        <p:spPr>
          <a:xfrm>
            <a:off x="533399" y="125203"/>
            <a:ext cx="7709841" cy="6040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rgbClr val="00B050"/>
                </a:solidFill>
                <a:cs typeface="Arial" panose="020B0604020202020204" pitchFamily="34" charset="0"/>
              </a:rPr>
              <a:t>WRK Technology- Advantages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54F71-E74B-4295-904F-BBB5F319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8" y="21806"/>
            <a:ext cx="1725318" cy="81083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1ED183-FAF8-406D-B3D8-370D771E2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54635"/>
              </p:ext>
            </p:extLst>
          </p:nvPr>
        </p:nvGraphicFramePr>
        <p:xfrm>
          <a:off x="533399" y="832644"/>
          <a:ext cx="8229600" cy="570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>
                  <a:extLst>
                    <a:ext uri="{9D8B030D-6E8A-4147-A177-3AD203B41FA5}">
                      <a16:colId xmlns:a16="http://schemas.microsoft.com/office/drawing/2014/main" val="1001922532"/>
                    </a:ext>
                  </a:extLst>
                </a:gridCol>
                <a:gridCol w="4800599">
                  <a:extLst>
                    <a:ext uri="{9D8B030D-6E8A-4147-A177-3AD203B41FA5}">
                      <a16:colId xmlns:a16="http://schemas.microsoft.com/office/drawing/2014/main" val="3508668755"/>
                    </a:ext>
                  </a:extLst>
                </a:gridCol>
              </a:tblGrid>
              <a:tr h="610562">
                <a:tc>
                  <a:txBody>
                    <a:bodyPr/>
                    <a:lstStyle/>
                    <a:p>
                      <a:r>
                        <a:rPr lang="en-US" dirty="0"/>
                        <a:t>Current Technologies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DGC 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796217"/>
                  </a:ext>
                </a:extLst>
              </a:tr>
              <a:tr h="1039066">
                <a:tc>
                  <a:txBody>
                    <a:bodyPr/>
                    <a:lstStyle/>
                    <a:p>
                      <a:pPr algn="just"/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pressure swing adsorption, amine absorption, water scrubbing, cryogenic and membrane separation, produce Biogas with 95 to 99% purity of methane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DGC technology can produce Biogas with improved quality (99+% methane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3391"/>
                  </a:ext>
                </a:extLst>
              </a:tr>
              <a:tr h="610562">
                <a:tc>
                  <a:txBody>
                    <a:bodyPr/>
                    <a:lstStyle/>
                    <a:p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CO2 removal could be around 95 to 98%,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DGC technology, 99+% CO2 removal can be achieved.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51379"/>
                  </a:ext>
                </a:extLst>
              </a:tr>
              <a:tr h="1278851">
                <a:tc>
                  <a:txBody>
                    <a:bodyPr/>
                    <a:lstStyle/>
                    <a:p>
                      <a:r>
                        <a:rPr lang="en-US" sz="1600" dirty="0"/>
                        <a:t>Operated at higher pressure and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Operated at room temperature and atmospheric pressure. If it operated at higher pressure &amp; around 20 C-better efficiency &amp; performance than at normal conditions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243634"/>
                  </a:ext>
                </a:extLst>
              </a:tr>
              <a:tr h="610562">
                <a:tc>
                  <a:txBody>
                    <a:bodyPr/>
                    <a:lstStyle/>
                    <a:p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CAPEX for competing technology is higher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DGC based plant will cost 15-25% lower.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75352"/>
                  </a:ext>
                </a:extLst>
              </a:tr>
              <a:tr h="1278851">
                <a:tc>
                  <a:txBody>
                    <a:bodyPr/>
                    <a:lstStyle/>
                    <a:p>
                      <a:r>
                        <a:rPr lang="en-US" sz="1600" dirty="0"/>
                        <a:t>Opex –Similar or Higher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0" dirty="0">
                          <a:solidFill>
                            <a:sysClr val="windowText" lastClr="000000"/>
                          </a:solidFill>
                        </a:rPr>
                        <a:t>Opex is similar or could be lower than the competing technologies. 500 m3/hr plant’s power consumption would be &lt; 0.1 KW/ m3 of biogas without CO2 recovery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030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3C0BBD-520D-432C-87B3-500598B2B2E9}"/>
              </a:ext>
            </a:extLst>
          </p:cNvPr>
          <p:cNvSpPr txBox="1"/>
          <p:nvPr/>
        </p:nvSpPr>
        <p:spPr>
          <a:xfrm>
            <a:off x="533399" y="6184325"/>
            <a:ext cx="822959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kern="0" dirty="0"/>
              <a:t>CO2 Utilization</a:t>
            </a:r>
            <a:r>
              <a:rPr lang="en-GB" sz="1600" kern="0" dirty="0"/>
              <a:t>- If required, captured CO2 can be recovered and utilised, or also converted into a useful product by use of a specific Absorption solution</a:t>
            </a:r>
            <a:endParaRPr lang="en-US" sz="1600" dirty="0"/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4B43EF6E-55F8-4E1F-AB8C-AC1655BF5C3E}"/>
              </a:ext>
            </a:extLst>
          </p:cNvPr>
          <p:cNvSpPr/>
          <p:nvPr/>
        </p:nvSpPr>
        <p:spPr>
          <a:xfrm>
            <a:off x="533399" y="717829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87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C0F7AF-04C8-408B-A910-C046798F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804" y="762000"/>
            <a:ext cx="369101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Chemical Reactions</a:t>
            </a:r>
          </a:p>
        </p:txBody>
      </p:sp>
      <p:pic>
        <p:nvPicPr>
          <p:cNvPr id="9218" name="Picture 2" descr="Image result for chemical reactions">
            <a:extLst>
              <a:ext uri="{FF2B5EF4-FFF2-40B4-BE49-F238E27FC236}">
                <a16:creationId xmlns:a16="http://schemas.microsoft.com/office/drawing/2014/main" id="{64C2D7FC-4C97-4758-8892-BA9FC11A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4" y="762000"/>
            <a:ext cx="4038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7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323" y="939191"/>
            <a:ext cx="4970527" cy="17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361" y="1198466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/>
              <a:t>Faster reaction</a:t>
            </a:r>
            <a:r>
              <a:rPr lang="en-GB" dirty="0"/>
              <a:t>-</a:t>
            </a:r>
            <a:endParaRPr lang="en-GB" b="1" kern="0" dirty="0"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37209" y="379579"/>
            <a:ext cx="5202112" cy="42242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 algn="l">
              <a:lnSpc>
                <a:spcPts val="2810"/>
              </a:lnSpc>
              <a:spcBef>
                <a:spcPts val="455"/>
              </a:spcBef>
            </a:pPr>
            <a:r>
              <a:rPr lang="en-US" sz="2800" b="1" kern="0" dirty="0">
                <a:solidFill>
                  <a:srgbClr val="00B050"/>
                </a:solidFill>
                <a:cs typeface="Arial" panose="020B0604020202020204" pitchFamily="34" charset="0"/>
              </a:rPr>
              <a:t>DGC Technology Advantages </a:t>
            </a:r>
            <a:endParaRPr sz="2800" b="1" kern="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7209" y="1009650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61A23EA1-588B-415C-A152-D37591EA4B39}"/>
              </a:ext>
            </a:extLst>
          </p:cNvPr>
          <p:cNvSpPr/>
          <p:nvPr/>
        </p:nvSpPr>
        <p:spPr>
          <a:xfrm>
            <a:off x="3072321" y="2447537"/>
            <a:ext cx="4970527" cy="17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FE71DFF5-828F-44E4-A980-2DDE4469D60A}"/>
              </a:ext>
            </a:extLst>
          </p:cNvPr>
          <p:cNvSpPr/>
          <p:nvPr/>
        </p:nvSpPr>
        <p:spPr>
          <a:xfrm>
            <a:off x="308548" y="2723891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/>
              <a:t>Lower raw materials usage</a:t>
            </a:r>
            <a:r>
              <a:rPr lang="en-GB" dirty="0"/>
              <a:t>-</a:t>
            </a:r>
            <a:endParaRPr lang="en-GB" b="1" kern="0" dirty="0">
              <a:cs typeface="Arial" panose="020B0604020202020204" pitchFamily="34" charset="0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DC0C63DD-76BE-4406-965C-D403D3E0A4C6}"/>
              </a:ext>
            </a:extLst>
          </p:cNvPr>
          <p:cNvSpPr/>
          <p:nvPr/>
        </p:nvSpPr>
        <p:spPr>
          <a:xfrm>
            <a:off x="291365" y="4249316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/>
              <a:t>Higher conversion &amp; selectivity; lower waste</a:t>
            </a:r>
            <a:r>
              <a:rPr lang="en-GB" dirty="0"/>
              <a:t>-</a:t>
            </a:r>
            <a:endParaRPr lang="en-GB" b="1" kern="0" dirty="0">
              <a:cs typeface="Arial" panose="020B0604020202020204" pitchFamily="34" charset="0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C3C36C11-2096-47DA-8FE7-A782F67E69F9}"/>
              </a:ext>
            </a:extLst>
          </p:cNvPr>
          <p:cNvSpPr/>
          <p:nvPr/>
        </p:nvSpPr>
        <p:spPr>
          <a:xfrm>
            <a:off x="3072322" y="4071776"/>
            <a:ext cx="4970527" cy="1587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90F15-C46C-46F6-AAF7-2280B6AD8968}"/>
              </a:ext>
            </a:extLst>
          </p:cNvPr>
          <p:cNvSpPr txBox="1"/>
          <p:nvPr/>
        </p:nvSpPr>
        <p:spPr>
          <a:xfrm>
            <a:off x="3361534" y="4403340"/>
            <a:ext cx="41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2127C370-88A8-480A-B823-FC1C287DB3AF}"/>
              </a:ext>
            </a:extLst>
          </p:cNvPr>
          <p:cNvSpPr/>
          <p:nvPr/>
        </p:nvSpPr>
        <p:spPr>
          <a:xfrm>
            <a:off x="3072322" y="5420620"/>
            <a:ext cx="4970527" cy="17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02B140EB-129E-4C87-8B25-14EF3A012D8C}"/>
              </a:ext>
            </a:extLst>
          </p:cNvPr>
          <p:cNvSpPr/>
          <p:nvPr/>
        </p:nvSpPr>
        <p:spPr>
          <a:xfrm>
            <a:off x="291364" y="5665643"/>
            <a:ext cx="2880007" cy="1154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/>
              <a:t>Continuous process</a:t>
            </a:r>
            <a:r>
              <a:rPr lang="en-GB" dirty="0"/>
              <a:t>-</a:t>
            </a:r>
            <a:endParaRPr lang="en-GB" b="1" kern="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91A30-4781-47E0-B7F2-F905E78BA863}"/>
              </a:ext>
            </a:extLst>
          </p:cNvPr>
          <p:cNvSpPr txBox="1"/>
          <p:nvPr/>
        </p:nvSpPr>
        <p:spPr>
          <a:xfrm>
            <a:off x="3459037" y="1285615"/>
            <a:ext cx="43640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The mass/ gas transfer rates are higher than conventional reactors due to fine/ micro gas bubbles; hence the reaction will progress at much faster rate in DGC</a:t>
            </a:r>
            <a:endParaRPr lang="en-US" sz="16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D3AE1-B625-433D-8F42-ED01A036B157}"/>
              </a:ext>
            </a:extLst>
          </p:cNvPr>
          <p:cNvSpPr txBox="1"/>
          <p:nvPr/>
        </p:nvSpPr>
        <p:spPr>
          <a:xfrm>
            <a:off x="3346565" y="2839440"/>
            <a:ext cx="4199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Raw materials used in a process could be reduced due to high mass transfer</a:t>
            </a:r>
            <a:r>
              <a:rPr lang="en-GB" sz="1600" b="1" dirty="0">
                <a:solidFill>
                  <a:srgbClr val="0070C0"/>
                </a:solidFill>
              </a:rPr>
              <a:t> </a:t>
            </a:r>
            <a:r>
              <a:rPr lang="en-GB" sz="1600" dirty="0">
                <a:solidFill>
                  <a:srgbClr val="0070C0"/>
                </a:solidFill>
              </a:rPr>
              <a:t>&amp; reaction rates obtained in the DGC</a:t>
            </a:r>
            <a:endParaRPr lang="en-GB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24343-CF69-4F5D-8099-58D6A413FEAD}"/>
              </a:ext>
            </a:extLst>
          </p:cNvPr>
          <p:cNvSpPr txBox="1"/>
          <p:nvPr/>
        </p:nvSpPr>
        <p:spPr>
          <a:xfrm>
            <a:off x="3391506" y="4397155"/>
            <a:ext cx="436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Conversion and selectivity to main product could significantly improve, thereby reducing by-product &amp; waste formation.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D05DB-68BA-4AD8-89CF-559BAA378C17}"/>
              </a:ext>
            </a:extLst>
          </p:cNvPr>
          <p:cNvSpPr txBox="1"/>
          <p:nvPr/>
        </p:nvSpPr>
        <p:spPr>
          <a:xfrm>
            <a:off x="3267214" y="5721659"/>
            <a:ext cx="415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Reaction can be carried out in continuous process, thereby improving the productivity and reducing utilities used.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390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</a:rPr>
              <a:t> Reactions on DGC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>
                <a:solidFill>
                  <a:srgbClr val="0070C0"/>
                </a:solidFill>
              </a:rPr>
              <a:t>WRK has applied for UK patent for biodiesel production using DGC.</a:t>
            </a:r>
          </a:p>
          <a:p>
            <a:pPr algn="just"/>
            <a:r>
              <a:rPr lang="en-IN" sz="2000" dirty="0">
                <a:solidFill>
                  <a:srgbClr val="0070C0"/>
                </a:solidFill>
              </a:rPr>
              <a:t>Pilot plant trials for oxidation reaction are in </a:t>
            </a:r>
            <a:r>
              <a:rPr lang="en-IN" sz="2000" dirty="0" err="1">
                <a:solidFill>
                  <a:srgbClr val="0070C0"/>
                </a:solidFill>
              </a:rPr>
              <a:t>progress.</a:t>
            </a:r>
            <a:r>
              <a:rPr lang="en-IN" sz="2000" b="1" dirty="0" err="1">
                <a:solidFill>
                  <a:srgbClr val="0070C0"/>
                </a:solidFill>
              </a:rPr>
              <a:t>The</a:t>
            </a:r>
            <a:r>
              <a:rPr lang="en-IN" sz="2000" b="1" dirty="0">
                <a:solidFill>
                  <a:srgbClr val="0070C0"/>
                </a:solidFill>
              </a:rPr>
              <a:t> results indicate that the reactions occur in shorter time than conventional reactors and can improve the selectivity for desired product.</a:t>
            </a:r>
          </a:p>
          <a:p>
            <a:pPr algn="just"/>
            <a:r>
              <a:rPr lang="en-IN" sz="2000" dirty="0">
                <a:solidFill>
                  <a:srgbClr val="0070C0"/>
                </a:solidFill>
              </a:rPr>
              <a:t>STEP will undertake projects from customer to demonstrate “proof of concept” for industrial gas-liquid reactions, which could be explored on DGC. </a:t>
            </a:r>
          </a:p>
          <a:p>
            <a:pPr algn="just"/>
            <a:r>
              <a:rPr lang="en-IN" sz="2000" dirty="0">
                <a:solidFill>
                  <a:srgbClr val="0070C0"/>
                </a:solidFill>
              </a:rPr>
              <a:t>The DGC unit could be rented to companies with technical support from STEP for evaluating specific gas-liquid reactions.  </a:t>
            </a:r>
          </a:p>
          <a:p>
            <a:pPr algn="just"/>
            <a:endParaRPr lang="en-IN" sz="2000" b="1" dirty="0">
              <a:solidFill>
                <a:srgbClr val="0070C0"/>
              </a:solidFill>
            </a:endParaRPr>
          </a:p>
          <a:p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2" y="0"/>
            <a:ext cx="1725318" cy="914400"/>
          </a:xfrm>
          <a:prstGeom prst="rect">
            <a:avLst/>
          </a:prstGeom>
        </p:spPr>
      </p:pic>
      <p:sp>
        <p:nvSpPr>
          <p:cNvPr id="5" name="object 26">
            <a:extLst>
              <a:ext uri="{FF2B5EF4-FFF2-40B4-BE49-F238E27FC236}">
                <a16:creationId xmlns:a16="http://schemas.microsoft.com/office/drawing/2014/main" id="{BE27868E-F9D6-4269-8C3B-A2B7F69A9708}"/>
              </a:ext>
            </a:extLst>
          </p:cNvPr>
          <p:cNvSpPr/>
          <p:nvPr/>
        </p:nvSpPr>
        <p:spPr>
          <a:xfrm>
            <a:off x="609600" y="1295400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29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146" y="2819400"/>
            <a:ext cx="784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2" y="0"/>
            <a:ext cx="17253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44E0-780A-473D-BB8F-E03AF5BA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1" y="-67956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Current Status- Commercialization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FBFC-3D1B-4C55-A363-9AE2B88B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282" y="43169"/>
            <a:ext cx="1496718" cy="64611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5FD07D2A-2F49-4425-AB0B-2406F13EF8B2}"/>
              </a:ext>
            </a:extLst>
          </p:cNvPr>
          <p:cNvSpPr/>
          <p:nvPr/>
        </p:nvSpPr>
        <p:spPr>
          <a:xfrm>
            <a:off x="457200" y="828541"/>
            <a:ext cx="6955155" cy="0"/>
          </a:xfrm>
          <a:custGeom>
            <a:avLst/>
            <a:gdLst/>
            <a:ahLst/>
            <a:cxnLst/>
            <a:rect l="l" t="t" r="r" b="b"/>
            <a:pathLst>
              <a:path w="6955155">
                <a:moveTo>
                  <a:pt x="0" y="0"/>
                </a:moveTo>
                <a:lnTo>
                  <a:pt x="6954774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BDDA7F2-A7D1-4E70-B8F8-3725CAFB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279"/>
            <a:ext cx="8229600" cy="5327316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Effluent Treatment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One customer has confirmed order for pilot plant, which will be set up in Q2 2020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Another company is evaluating to set up a pilot plant. </a:t>
            </a:r>
          </a:p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Chemical Reaction-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First order for commercial  plant received. Will be set-up in Q2 2020. 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discussion with another company for chlorination reaction</a:t>
            </a:r>
          </a:p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Biogas Upgradation-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Established technology to produce 99+% methane on 50 m3/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plant. Currently finetuning complete process including regeneration &amp; recycle of solvent. </a:t>
            </a:r>
          </a:p>
        </p:txBody>
      </p:sp>
    </p:spTree>
    <p:extLst>
      <p:ext uri="{BB962C8B-B14F-4D97-AF65-F5344CB8AC3E}">
        <p14:creationId xmlns:p14="http://schemas.microsoft.com/office/powerpoint/2010/main" val="147048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1017" y="343916"/>
            <a:ext cx="516778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DGC</a:t>
            </a:r>
            <a:r>
              <a:rPr sz="2800" b="1" spc="-240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800" b="1" spc="-204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sz="2800" b="1" spc="-204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echnology- Background  </a:t>
            </a:r>
            <a:endParaRPr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750" y="838961"/>
            <a:ext cx="6955155" cy="0"/>
          </a:xfrm>
          <a:custGeom>
            <a:avLst/>
            <a:gdLst/>
            <a:ahLst/>
            <a:cxnLst/>
            <a:rect l="l" t="t" r="r" b="b"/>
            <a:pathLst>
              <a:path w="6955155">
                <a:moveTo>
                  <a:pt x="0" y="0"/>
                </a:moveTo>
                <a:lnTo>
                  <a:pt x="6954774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EBA7024-3565-4472-A17C-8C51E7741808}"/>
              </a:ext>
            </a:extLst>
          </p:cNvPr>
          <p:cNvSpPr/>
          <p:nvPr/>
        </p:nvSpPr>
        <p:spPr>
          <a:xfrm>
            <a:off x="201576" y="1245140"/>
            <a:ext cx="4968381" cy="5154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DGC Technology was developed by professors at Birmingham University in UK in 1980s/90s.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Professors involved in the technology formed a company in 2002- WRK Design &amp; Services Ltd.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WRK has worked on various sponsored projects since 2002 and has demonstrated effectiveness of DGC technology in various applications.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Three key areas of applications are -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effluent treatment, biogas upgradation (CO2 capture) and gas-liquid reactions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STEP has signed an agreement with WRK in 2014 to develop DGC technology at commercial level in Asia- Pacific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Snowtech Equipment Pvt Ltd, Navi Mumbai is the partner for effluent treatment application and United Envirotech Pvt. Ltd is partner for Biogas Upgradation technology.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0015D28F-89D7-42D9-B48D-21E67421196B}"/>
              </a:ext>
            </a:extLst>
          </p:cNvPr>
          <p:cNvSpPr/>
          <p:nvPr/>
        </p:nvSpPr>
        <p:spPr>
          <a:xfrm>
            <a:off x="5537072" y="1359225"/>
            <a:ext cx="3407666" cy="4933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030926B-0C2E-4292-A9E8-9C16B584CFC2}"/>
              </a:ext>
            </a:extLst>
          </p:cNvPr>
          <p:cNvSpPr/>
          <p:nvPr/>
        </p:nvSpPr>
        <p:spPr>
          <a:xfrm>
            <a:off x="5919214" y="2020886"/>
            <a:ext cx="2362200" cy="96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EDD53-6C94-41FE-9CE9-C6CAB6C27E47}"/>
              </a:ext>
            </a:extLst>
          </p:cNvPr>
          <p:cNvSpPr txBox="1"/>
          <p:nvPr/>
        </p:nvSpPr>
        <p:spPr>
          <a:xfrm>
            <a:off x="5891079" y="150893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Principal 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35F5299F-0B96-4F5C-8EE4-CBF111DD030E}"/>
              </a:ext>
            </a:extLst>
          </p:cNvPr>
          <p:cNvSpPr/>
          <p:nvPr/>
        </p:nvSpPr>
        <p:spPr>
          <a:xfrm>
            <a:off x="5907784" y="3822567"/>
            <a:ext cx="2385059" cy="852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D8AC245B-B65A-4ECE-87D2-181E9BBA0DD7}"/>
              </a:ext>
            </a:extLst>
          </p:cNvPr>
          <p:cNvSpPr/>
          <p:nvPr/>
        </p:nvSpPr>
        <p:spPr>
          <a:xfrm>
            <a:off x="5930643" y="4906043"/>
            <a:ext cx="2339340" cy="886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220D1B-99F2-4DE6-8DA5-79ACF9E6A38C}"/>
              </a:ext>
            </a:extLst>
          </p:cNvPr>
          <p:cNvSpPr txBox="1"/>
          <p:nvPr/>
        </p:nvSpPr>
        <p:spPr>
          <a:xfrm>
            <a:off x="5891079" y="326319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Partners  </a:t>
            </a:r>
          </a:p>
        </p:txBody>
      </p:sp>
    </p:spTree>
    <p:extLst>
      <p:ext uri="{BB962C8B-B14F-4D97-AF65-F5344CB8AC3E}">
        <p14:creationId xmlns:p14="http://schemas.microsoft.com/office/powerpoint/2010/main" val="19078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7354" y="156076"/>
            <a:ext cx="516778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DGC</a:t>
            </a:r>
            <a:r>
              <a:rPr sz="2800" b="1" spc="-240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800" b="1" spc="-204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sz="2800" b="1" spc="-204" dirty="0">
                <a:solidFill>
                  <a:srgbClr val="00AF50"/>
                </a:solidFill>
                <a:latin typeface="+mj-lt"/>
                <a:cs typeface="Arial" panose="020B0604020202020204" pitchFamily="34" charset="0"/>
              </a:rPr>
              <a:t>echnology  </a:t>
            </a:r>
            <a:endParaRPr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750" y="687502"/>
            <a:ext cx="6955155" cy="0"/>
          </a:xfrm>
          <a:custGeom>
            <a:avLst/>
            <a:gdLst/>
            <a:ahLst/>
            <a:cxnLst/>
            <a:rect l="l" t="t" r="r" b="b"/>
            <a:pathLst>
              <a:path w="6955155">
                <a:moveTo>
                  <a:pt x="0" y="0"/>
                </a:moveTo>
                <a:lnTo>
                  <a:pt x="6954774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E834F1-8133-4ACF-872D-9801FB8B82C4}"/>
              </a:ext>
            </a:extLst>
          </p:cNvPr>
          <p:cNvSpPr/>
          <p:nvPr/>
        </p:nvSpPr>
        <p:spPr>
          <a:xfrm>
            <a:off x="295450" y="784394"/>
            <a:ext cx="4276550" cy="59175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41CD1-6257-4257-B029-D3743EAA6E7C}"/>
              </a:ext>
            </a:extLst>
          </p:cNvPr>
          <p:cNvSpPr txBox="1"/>
          <p:nvPr/>
        </p:nvSpPr>
        <p:spPr>
          <a:xfrm>
            <a:off x="391412" y="899209"/>
            <a:ext cx="41805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DGC is downflow co-current device used for efficient mass transfer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It consist of a cylindrical section with a Specially Designed Inlet (SDI) at its entry (at the top), allowing both liquid and gas into the reactor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SDI is the heart of the technology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High velocity liquid input through the entry section (SDI) generates intense shear &amp; energy which produces highly agitated gas-liquid dispersion with increased interfacial area and improved mass transfer.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DGC can be operated at high pressure &amp; temperature; and in batch &amp; continuous mode.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Important feature: Air for effluent treatment can sucked in from the atmosphere eliminating use of air compressor.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96034F88-D0A7-4428-8889-DD5952A5E609}"/>
              </a:ext>
            </a:extLst>
          </p:cNvPr>
          <p:cNvSpPr/>
          <p:nvPr/>
        </p:nvSpPr>
        <p:spPr>
          <a:xfrm>
            <a:off x="4897392" y="791935"/>
            <a:ext cx="3484607" cy="3480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796EC9A-5A52-43E7-AEDF-2810234D9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45804"/>
              </p:ext>
            </p:extLst>
          </p:nvPr>
        </p:nvGraphicFramePr>
        <p:xfrm>
          <a:off x="4743743" y="4347748"/>
          <a:ext cx="3908383" cy="241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5" imgW="5168880" imgH="4383360" progId="SigmaPlotGraphicObject.8">
                  <p:embed/>
                </p:oleObj>
              </mc:Choice>
              <mc:Fallback>
                <p:oleObj r:id="rId5" imgW="5168880" imgH="4383360" progId="SigmaPlotGraphicObject.8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743" y="4347748"/>
                        <a:ext cx="3908383" cy="2410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FC56DE7-68F8-474F-8591-FA80059728C6}"/>
              </a:ext>
            </a:extLst>
          </p:cNvPr>
          <p:cNvSpPr/>
          <p:nvPr/>
        </p:nvSpPr>
        <p:spPr>
          <a:xfrm>
            <a:off x="5029200" y="4724400"/>
            <a:ext cx="33528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53FF5D81-28C4-4149-8C2B-3108018F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5720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100 %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2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8831" y="0"/>
            <a:ext cx="1725167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0568" y="1143001"/>
            <a:ext cx="5971031" cy="5298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996690" y="1378269"/>
            <a:ext cx="1602486" cy="1509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87977" y="1840229"/>
            <a:ext cx="782320" cy="49949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0960">
              <a:lnSpc>
                <a:spcPts val="1750"/>
              </a:lnSpc>
              <a:spcBef>
                <a:spcPts val="295"/>
              </a:spcBef>
            </a:pPr>
            <a:r>
              <a:rPr b="1" spc="-90" dirty="0">
                <a:solidFill>
                  <a:srgbClr val="FFFFFF"/>
                </a:solidFill>
                <a:cs typeface="Arial" panose="020B0604020202020204" pitchFamily="34" charset="0"/>
              </a:rPr>
              <a:t>Smaller  </a:t>
            </a:r>
            <a:r>
              <a:rPr b="1" spc="-114" dirty="0">
                <a:solidFill>
                  <a:srgbClr val="FFFFFF"/>
                </a:solidFill>
                <a:cs typeface="Arial" panose="020B0604020202020204" pitchFamily="34" charset="0"/>
              </a:rPr>
              <a:t>f</a:t>
            </a:r>
            <a:r>
              <a:rPr b="1" spc="-50" dirty="0">
                <a:solidFill>
                  <a:srgbClr val="FFFFFF"/>
                </a:solidFill>
                <a:cs typeface="Arial" panose="020B0604020202020204" pitchFamily="34" charset="0"/>
              </a:rPr>
              <a:t>oo</a:t>
            </a:r>
            <a:r>
              <a:rPr b="1" spc="-65" dirty="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b="1" spc="-105" dirty="0">
                <a:solidFill>
                  <a:srgbClr val="FFFFFF"/>
                </a:solidFill>
                <a:cs typeface="Arial" panose="020B0604020202020204" pitchFamily="34" charset="0"/>
              </a:rPr>
              <a:t>p</a:t>
            </a:r>
            <a:r>
              <a:rPr b="1" spc="-85" dirty="0">
                <a:solidFill>
                  <a:srgbClr val="FFFFFF"/>
                </a:solidFill>
                <a:cs typeface="Arial" panose="020B0604020202020204" pitchFamily="34" charset="0"/>
              </a:rPr>
              <a:t>ri</a:t>
            </a:r>
            <a:r>
              <a:rPr b="1" spc="-150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b="1" spc="-85" dirty="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8813" y="1268602"/>
            <a:ext cx="1812797" cy="1569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00428" y="1804632"/>
            <a:ext cx="1312854" cy="5429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b="1" spc="-120" dirty="0">
                <a:solidFill>
                  <a:srgbClr val="FFFFFF"/>
                </a:solidFill>
                <a:cs typeface="Arial" panose="020B0604020202020204" pitchFamily="34" charset="0"/>
              </a:rPr>
              <a:t>Lower  </a:t>
            </a:r>
            <a:r>
              <a:rPr b="1" spc="-100" dirty="0">
                <a:solidFill>
                  <a:srgbClr val="FFFFFF"/>
                </a:solidFill>
                <a:cs typeface="Arial" panose="020B0604020202020204" pitchFamily="34" charset="0"/>
              </a:rPr>
              <a:t>Power  </a:t>
            </a:r>
            <a:r>
              <a:rPr b="1" spc="-90" dirty="0">
                <a:solidFill>
                  <a:srgbClr val="FFFFFF"/>
                </a:solidFill>
                <a:cs typeface="Arial" panose="020B0604020202020204" pitchFamily="34" charset="0"/>
              </a:rPr>
              <a:t>Cons</a:t>
            </a:r>
            <a:r>
              <a:rPr b="1" spc="-100" dirty="0">
                <a:solidFill>
                  <a:srgbClr val="FFFFFF"/>
                </a:solidFill>
                <a:cs typeface="Arial" panose="020B0604020202020204" pitchFamily="34" charset="0"/>
              </a:rPr>
              <a:t>um</a:t>
            </a:r>
            <a:r>
              <a:rPr b="1" spc="-85" dirty="0">
                <a:solidFill>
                  <a:srgbClr val="FFFFFF"/>
                </a:solidFill>
                <a:cs typeface="Arial" panose="020B0604020202020204" pitchFamily="34" charset="0"/>
              </a:rPr>
              <a:t>p</a:t>
            </a: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ti</a:t>
            </a:r>
            <a:r>
              <a:rPr b="1" spc="-65" dirty="0">
                <a:solidFill>
                  <a:srgbClr val="FFFFFF"/>
                </a:solidFill>
                <a:cs typeface="Arial" panose="020B0604020202020204" pitchFamily="34" charset="0"/>
              </a:rPr>
              <a:t>on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8732" y="2563367"/>
            <a:ext cx="1812797" cy="1511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9996" y="3028568"/>
            <a:ext cx="89471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ts val="1835"/>
              </a:lnSpc>
              <a:spcBef>
                <a:spcPts val="95"/>
              </a:spcBef>
            </a:pPr>
            <a:r>
              <a:rPr b="1" spc="-135" dirty="0">
                <a:solidFill>
                  <a:srgbClr val="FFFFFF"/>
                </a:solidFill>
                <a:cs typeface="Arial" panose="020B0604020202020204" pitchFamily="34" charset="0"/>
              </a:rPr>
              <a:t>100 </a:t>
            </a:r>
            <a:r>
              <a:rPr b="1" spc="65" dirty="0">
                <a:solidFill>
                  <a:srgbClr val="FFFFFF"/>
                </a:solidFill>
                <a:cs typeface="Arial" panose="020B0604020202020204" pitchFamily="34" charset="0"/>
              </a:rPr>
              <a:t>%</a:t>
            </a:r>
            <a:r>
              <a:rPr b="1" spc="-185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b="1" spc="-60" dirty="0">
                <a:solidFill>
                  <a:srgbClr val="FFFFFF"/>
                </a:solidFill>
                <a:cs typeface="Arial" panose="020B0604020202020204" pitchFamily="34" charset="0"/>
              </a:rPr>
              <a:t>Gas</a:t>
            </a:r>
            <a:endParaRPr dirty="0">
              <a:cs typeface="Arial" panose="020B0604020202020204" pitchFamily="34" charset="0"/>
            </a:endParaRPr>
          </a:p>
          <a:p>
            <a:pPr marL="12700">
              <a:lnSpc>
                <a:spcPts val="1835"/>
              </a:lnSpc>
            </a:pP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Uti</a:t>
            </a:r>
            <a:r>
              <a:rPr b="1" spc="-50" dirty="0">
                <a:solidFill>
                  <a:srgbClr val="FFFFFF"/>
                </a:solidFill>
                <a:cs typeface="Arial" panose="020B0604020202020204" pitchFamily="34" charset="0"/>
              </a:rPr>
              <a:t>l</a:t>
            </a:r>
            <a:r>
              <a:rPr b="1" spc="-110" dirty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r>
              <a:rPr b="1" spc="-210" dirty="0">
                <a:solidFill>
                  <a:srgbClr val="FFFFFF"/>
                </a:solidFill>
                <a:cs typeface="Arial" panose="020B0604020202020204" pitchFamily="34" charset="0"/>
              </a:rPr>
              <a:t>z</a:t>
            </a:r>
            <a:r>
              <a:rPr b="1" spc="-75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b="1" spc="-60" dirty="0">
                <a:solidFill>
                  <a:srgbClr val="FFFFFF"/>
                </a:solidFill>
                <a:cs typeface="Arial" panose="020B0604020202020204" pitchFamily="34" charset="0"/>
              </a:rPr>
              <a:t>ti</a:t>
            </a:r>
            <a:r>
              <a:rPr b="1" spc="-95" dirty="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b="1" spc="-90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49952" y="2621279"/>
            <a:ext cx="1831086" cy="1511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40222" y="2974086"/>
            <a:ext cx="1054100" cy="72391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1905" algn="ctr">
              <a:lnSpc>
                <a:spcPts val="1750"/>
              </a:lnSpc>
              <a:spcBef>
                <a:spcPts val="295"/>
              </a:spcBef>
            </a:pP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High </a:t>
            </a:r>
            <a:r>
              <a:rPr b="1" spc="-60" dirty="0">
                <a:solidFill>
                  <a:srgbClr val="FFFFFF"/>
                </a:solidFill>
                <a:cs typeface="Arial" panose="020B0604020202020204" pitchFamily="34" charset="0"/>
              </a:rPr>
              <a:t>Gas  </a:t>
            </a:r>
            <a:r>
              <a:rPr b="1" spc="-75" dirty="0">
                <a:solidFill>
                  <a:srgbClr val="FFFFFF"/>
                </a:solidFill>
                <a:cs typeface="Arial" panose="020B0604020202020204" pitchFamily="34" charset="0"/>
              </a:rPr>
              <a:t>Hold </a:t>
            </a:r>
            <a:r>
              <a:rPr b="1" spc="-110" dirty="0">
                <a:solidFill>
                  <a:srgbClr val="FFFFFF"/>
                </a:solidFill>
                <a:cs typeface="Arial" panose="020B0604020202020204" pitchFamily="34" charset="0"/>
              </a:rPr>
              <a:t>up:</a:t>
            </a:r>
            <a:r>
              <a:rPr b="1" spc="-229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b="1" spc="-125" dirty="0">
                <a:solidFill>
                  <a:srgbClr val="FFFFFF"/>
                </a:solidFill>
                <a:cs typeface="Arial" panose="020B0604020202020204" pitchFamily="34" charset="0"/>
              </a:rPr>
              <a:t>40-</a:t>
            </a:r>
            <a:endParaRPr dirty="0">
              <a:cs typeface="Arial" panose="020B0604020202020204" pitchFamily="34" charset="0"/>
            </a:endParaRPr>
          </a:p>
          <a:p>
            <a:pPr algn="ctr">
              <a:lnSpc>
                <a:spcPts val="1739"/>
              </a:lnSpc>
            </a:pPr>
            <a:r>
              <a:rPr b="1" spc="-135" dirty="0">
                <a:solidFill>
                  <a:srgbClr val="FFFFFF"/>
                </a:solidFill>
                <a:cs typeface="Arial" panose="020B0604020202020204" pitchFamily="34" charset="0"/>
              </a:rPr>
              <a:t>50 </a:t>
            </a:r>
            <a:r>
              <a:rPr b="1" spc="65" dirty="0">
                <a:solidFill>
                  <a:srgbClr val="FFFFFF"/>
                </a:solidFill>
                <a:cs typeface="Arial" panose="020B0604020202020204" pitchFamily="34" charset="0"/>
              </a:rPr>
              <a:t>%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1252" y="3800855"/>
            <a:ext cx="1753362" cy="1511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13682" y="4153915"/>
            <a:ext cx="970915" cy="7971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4"/>
              </a:spcBef>
            </a:pPr>
            <a:r>
              <a:rPr b="1" spc="-35" dirty="0">
                <a:solidFill>
                  <a:srgbClr val="FFFFFF"/>
                </a:solidFill>
                <a:cs typeface="Arial" panose="020B0604020202020204" pitchFamily="34" charset="0"/>
              </a:rPr>
              <a:t>No</a:t>
            </a:r>
            <a:r>
              <a:rPr b="1" spc="-19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b="1" spc="-100" dirty="0">
                <a:solidFill>
                  <a:srgbClr val="FFFFFF"/>
                </a:solidFill>
                <a:cs typeface="Arial" panose="020B0604020202020204" pitchFamily="34" charset="0"/>
              </a:rPr>
              <a:t>internal  </a:t>
            </a:r>
            <a:r>
              <a:rPr b="1" spc="-75" dirty="0">
                <a:solidFill>
                  <a:srgbClr val="FFFFFF"/>
                </a:solidFill>
                <a:cs typeface="Arial" panose="020B0604020202020204" pitchFamily="34" charset="0"/>
              </a:rPr>
              <a:t>moving  </a:t>
            </a: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parts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4604" y="3864864"/>
            <a:ext cx="1634490" cy="1511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67508" y="4218178"/>
            <a:ext cx="870585" cy="7971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254"/>
              </a:spcBef>
            </a:pP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High  </a:t>
            </a:r>
            <a:r>
              <a:rPr b="1" spc="-60" dirty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r>
              <a:rPr b="1" spc="-135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b="1" spc="-114" dirty="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b="1" spc="-125" dirty="0">
                <a:solidFill>
                  <a:srgbClr val="FFFFFF"/>
                </a:solidFill>
                <a:cs typeface="Arial" panose="020B0604020202020204" pitchFamily="34" charset="0"/>
              </a:rPr>
              <a:t>er</a:t>
            </a:r>
            <a:r>
              <a:rPr b="1" spc="-120" dirty="0">
                <a:solidFill>
                  <a:srgbClr val="FFFFFF"/>
                </a:solidFill>
                <a:cs typeface="Arial" panose="020B0604020202020204" pitchFamily="34" charset="0"/>
              </a:rPr>
              <a:t>f</a:t>
            </a:r>
            <a:r>
              <a:rPr b="1" spc="-110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b="1" spc="-100" dirty="0">
                <a:solidFill>
                  <a:srgbClr val="FFFFFF"/>
                </a:solidFill>
                <a:cs typeface="Arial" panose="020B0604020202020204" pitchFamily="34" charset="0"/>
              </a:rPr>
              <a:t>c</a:t>
            </a:r>
            <a:r>
              <a:rPr b="1" spc="-75" dirty="0">
                <a:solidFill>
                  <a:srgbClr val="FFFFFF"/>
                </a:solidFill>
                <a:cs typeface="Arial" panose="020B0604020202020204" pitchFamily="34" charset="0"/>
              </a:rPr>
              <a:t>ia</a:t>
            </a:r>
            <a:r>
              <a:rPr b="1" spc="-85" dirty="0">
                <a:solidFill>
                  <a:srgbClr val="FFFFFF"/>
                </a:solidFill>
                <a:cs typeface="Arial" panose="020B0604020202020204" pitchFamily="34" charset="0"/>
              </a:rPr>
              <a:t>l  </a:t>
            </a:r>
            <a:r>
              <a:rPr b="1" spc="-90" dirty="0">
                <a:solidFill>
                  <a:srgbClr val="FFFFFF"/>
                </a:solidFill>
                <a:cs typeface="Arial" panose="020B0604020202020204" pitchFamily="34" charset="0"/>
              </a:rPr>
              <a:t>areas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0820" y="4930152"/>
            <a:ext cx="1863089" cy="15110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52342" y="5172836"/>
            <a:ext cx="864869" cy="10525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9"/>
              </a:spcBef>
            </a:pPr>
            <a:r>
              <a:rPr b="1" spc="-120" dirty="0">
                <a:solidFill>
                  <a:srgbClr val="FFFFFF"/>
                </a:solidFill>
                <a:cs typeface="Arial" panose="020B0604020202020204" pitchFamily="34" charset="0"/>
              </a:rPr>
              <a:t>Lower  </a:t>
            </a:r>
            <a:r>
              <a:rPr b="1" spc="-90" dirty="0">
                <a:solidFill>
                  <a:srgbClr val="FFFFFF"/>
                </a:solidFill>
                <a:cs typeface="Arial" panose="020B0604020202020204" pitchFamily="34" charset="0"/>
              </a:rPr>
              <a:t>Capital </a:t>
            </a:r>
            <a:r>
              <a:rPr b="1" spc="-10" dirty="0">
                <a:solidFill>
                  <a:srgbClr val="FFFFFF"/>
                </a:solidFill>
                <a:cs typeface="Arial" panose="020B0604020202020204" pitchFamily="34" charset="0"/>
              </a:rPr>
              <a:t>&amp;  </a:t>
            </a:r>
            <a:r>
              <a:rPr b="1" spc="-105" dirty="0">
                <a:solidFill>
                  <a:srgbClr val="FFFFFF"/>
                </a:solidFill>
                <a:cs typeface="Arial" panose="020B0604020202020204" pitchFamily="34" charset="0"/>
              </a:rPr>
              <a:t>Ope</a:t>
            </a:r>
            <a:r>
              <a:rPr b="1" spc="-114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b="1" spc="-75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b="1" spc="-70" dirty="0">
                <a:solidFill>
                  <a:srgbClr val="FFFFFF"/>
                </a:solidFill>
                <a:cs typeface="Arial" panose="020B0604020202020204" pitchFamily="34" charset="0"/>
              </a:rPr>
              <a:t>ting  </a:t>
            </a:r>
            <a:r>
              <a:rPr b="1" spc="-85" dirty="0">
                <a:solidFill>
                  <a:srgbClr val="FFFFFF"/>
                </a:solidFill>
                <a:cs typeface="Arial" panose="020B0604020202020204" pitchFamily="34" charset="0"/>
              </a:rPr>
              <a:t>costs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61203" y="4930152"/>
            <a:ext cx="1853946" cy="15110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37453" y="5172836"/>
            <a:ext cx="904875" cy="10525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59"/>
              </a:spcBef>
            </a:pPr>
            <a:r>
              <a:rPr b="1" spc="-30" dirty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r>
              <a:rPr b="1" spc="-95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b="1" spc="-100" dirty="0">
                <a:solidFill>
                  <a:srgbClr val="FFFFFF"/>
                </a:solidFill>
                <a:cs typeface="Arial" panose="020B0604020202020204" pitchFamily="34" charset="0"/>
              </a:rPr>
              <a:t>h</a:t>
            </a:r>
            <a:r>
              <a:rPr b="1" spc="-140" dirty="0">
                <a:solidFill>
                  <a:srgbClr val="FFFFFF"/>
                </a:solidFill>
                <a:cs typeface="Arial" panose="020B0604020202020204" pitchFamily="34" charset="0"/>
              </a:rPr>
              <a:t>e</a:t>
            </a:r>
            <a:r>
              <a:rPr b="1" spc="-114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b="1" spc="-110" dirty="0">
                <a:solidFill>
                  <a:srgbClr val="FFFFFF"/>
                </a:solidFill>
                <a:cs typeface="Arial" panose="020B0604020202020204" pitchFamily="34" charset="0"/>
              </a:rPr>
              <a:t>e</a:t>
            </a:r>
            <a:r>
              <a:rPr b="1" spc="-125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tly  </a:t>
            </a:r>
            <a:r>
              <a:rPr b="1" spc="-90" dirty="0">
                <a:solidFill>
                  <a:srgbClr val="FFFFFF"/>
                </a:solidFill>
                <a:cs typeface="Arial" panose="020B0604020202020204" pitchFamily="34" charset="0"/>
              </a:rPr>
              <a:t>safe  operating  </a:t>
            </a:r>
            <a:r>
              <a:rPr b="1" spc="-165" dirty="0">
                <a:solidFill>
                  <a:srgbClr val="FFFFFF"/>
                </a:solidFill>
                <a:cs typeface="Arial" panose="020B0604020202020204" pitchFamily="34" charset="0"/>
              </a:rPr>
              <a:t>c</a:t>
            </a:r>
            <a:r>
              <a:rPr b="1" spc="-50" dirty="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b="1" spc="-95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b="1" spc="-80" dirty="0">
                <a:solidFill>
                  <a:srgbClr val="FFFFFF"/>
                </a:solidFill>
                <a:cs typeface="Arial" panose="020B0604020202020204" pitchFamily="34" charset="0"/>
              </a:rPr>
              <a:t>d</a:t>
            </a:r>
            <a:r>
              <a:rPr b="1" spc="-85" dirty="0">
                <a:solidFill>
                  <a:srgbClr val="FFFFFF"/>
                </a:solidFill>
                <a:cs typeface="Arial" panose="020B0604020202020204" pitchFamily="34" charset="0"/>
              </a:rPr>
              <a:t>iti</a:t>
            </a:r>
            <a:r>
              <a:rPr b="1" spc="-50" dirty="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b="1" spc="-95" dirty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b="1" spc="-55" dirty="0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endParaRPr dirty="0"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1017" y="186309"/>
            <a:ext cx="6328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solidFill>
                  <a:srgbClr val="00AF50"/>
                </a:solidFill>
                <a:latin typeface="+mj-lt"/>
                <a:cs typeface="Trebuchet MS"/>
              </a:rPr>
              <a:t>DGC </a:t>
            </a:r>
            <a:r>
              <a:rPr sz="2800" b="1" spc="-140" dirty="0">
                <a:solidFill>
                  <a:srgbClr val="00AF50"/>
                </a:solidFill>
                <a:latin typeface="+mj-lt"/>
                <a:cs typeface="Trebuchet MS"/>
              </a:rPr>
              <a:t>Advantages </a:t>
            </a:r>
            <a:r>
              <a:rPr sz="2800" b="1" spc="-185" dirty="0">
                <a:solidFill>
                  <a:srgbClr val="00AF50"/>
                </a:solidFill>
                <a:latin typeface="+mj-lt"/>
                <a:cs typeface="Trebuchet MS"/>
              </a:rPr>
              <a:t>vs. </a:t>
            </a:r>
            <a:r>
              <a:rPr sz="2800" b="1" spc="-160" dirty="0">
                <a:solidFill>
                  <a:srgbClr val="00AF50"/>
                </a:solidFill>
                <a:latin typeface="+mj-lt"/>
                <a:cs typeface="Trebuchet MS"/>
              </a:rPr>
              <a:t>Conventional</a:t>
            </a:r>
            <a:r>
              <a:rPr sz="2800" b="1" spc="-330" dirty="0">
                <a:solidFill>
                  <a:srgbClr val="00AF50"/>
                </a:solidFill>
                <a:latin typeface="+mj-lt"/>
                <a:cs typeface="Trebuchet MS"/>
              </a:rPr>
              <a:t> </a:t>
            </a:r>
            <a:r>
              <a:rPr sz="2800" b="1" spc="-170" dirty="0">
                <a:solidFill>
                  <a:srgbClr val="00AF50"/>
                </a:solidFill>
                <a:latin typeface="+mj-lt"/>
                <a:cs typeface="Trebuchet MS"/>
              </a:rPr>
              <a:t>Reactors</a:t>
            </a:r>
            <a:endParaRPr sz="2800" b="1" dirty="0">
              <a:latin typeface="+mj-lt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4400" y="696605"/>
            <a:ext cx="6505066" cy="66157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</a:rPr>
              <a:t>Key Applications of DGC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590" y="1181686"/>
            <a:ext cx="4180542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sz="2000" b="1" dirty="0">
                <a:solidFill>
                  <a:srgbClr val="0070C0"/>
                </a:solidFill>
              </a:rPr>
              <a:t>Gas absorption </a:t>
            </a:r>
            <a:r>
              <a:rPr lang="en-IN" sz="2000" dirty="0">
                <a:solidFill>
                  <a:srgbClr val="0070C0"/>
                </a:solidFill>
              </a:rPr>
              <a:t>viz. </a:t>
            </a:r>
            <a:r>
              <a:rPr lang="en-IN" sz="2000" b="1" dirty="0">
                <a:solidFill>
                  <a:srgbClr val="0070C0"/>
                </a:solidFill>
              </a:rPr>
              <a:t>Biogas Upgradation </a:t>
            </a:r>
            <a:r>
              <a:rPr lang="en-IN" sz="2000" dirty="0">
                <a:solidFill>
                  <a:srgbClr val="0070C0"/>
                </a:solidFill>
              </a:rPr>
              <a:t>to remove CO2; and desulfurization (H2S removal) from biogas &amp; petrochemical streams</a:t>
            </a:r>
          </a:p>
          <a:p>
            <a:pPr algn="just"/>
            <a:endParaRPr lang="en-IN" sz="2000" dirty="0">
              <a:solidFill>
                <a:srgbClr val="0070C0"/>
              </a:solidFill>
            </a:endParaRPr>
          </a:p>
          <a:p>
            <a:pPr algn="just"/>
            <a:r>
              <a:rPr lang="en-IN" sz="2000" b="1" dirty="0">
                <a:solidFill>
                  <a:srgbClr val="0070C0"/>
                </a:solidFill>
              </a:rPr>
              <a:t>Effluent treatment- R</a:t>
            </a:r>
            <a:r>
              <a:rPr lang="en-IN" sz="2000" dirty="0">
                <a:solidFill>
                  <a:srgbClr val="0070C0"/>
                </a:solidFill>
              </a:rPr>
              <a:t>educe Chemical Oxygen Demand (COD) &amp; Biological Oxygen Demand (BOD), Total </a:t>
            </a:r>
            <a:r>
              <a:rPr lang="en-IN" sz="2000" dirty="0" err="1">
                <a:solidFill>
                  <a:srgbClr val="0070C0"/>
                </a:solidFill>
              </a:rPr>
              <a:t>Ammonical</a:t>
            </a:r>
            <a:r>
              <a:rPr lang="en-IN" sz="2000" dirty="0">
                <a:solidFill>
                  <a:srgbClr val="0070C0"/>
                </a:solidFill>
              </a:rPr>
              <a:t> Nitrogen (TAN) and Phenols. From effluent streams</a:t>
            </a:r>
          </a:p>
          <a:p>
            <a:pPr algn="just"/>
            <a:endParaRPr lang="en-IN" sz="2000" dirty="0">
              <a:solidFill>
                <a:srgbClr val="0070C0"/>
              </a:solidFill>
            </a:endParaRPr>
          </a:p>
          <a:p>
            <a:pPr algn="just"/>
            <a:r>
              <a:rPr lang="en-IN" sz="2000" b="1" dirty="0">
                <a:solidFill>
                  <a:srgbClr val="0070C0"/>
                </a:solidFill>
              </a:rPr>
              <a:t>Gas-Liquid and Liquid-Liquid Chemical Reactions </a:t>
            </a:r>
            <a:r>
              <a:rPr lang="en-IN" sz="2000" dirty="0">
                <a:solidFill>
                  <a:srgbClr val="0070C0"/>
                </a:solidFill>
              </a:rPr>
              <a:t>for manufacturing of chemicals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b="1" dirty="0">
                <a:solidFill>
                  <a:srgbClr val="0070C0"/>
                </a:solidFill>
              </a:rPr>
              <a:t>Cooling Tower Water treatment </a:t>
            </a:r>
            <a:r>
              <a:rPr lang="en-IN" sz="2000" dirty="0">
                <a:solidFill>
                  <a:srgbClr val="FF0000"/>
                </a:solidFill>
              </a:rPr>
              <a:t>(New area to be developed)-</a:t>
            </a:r>
            <a:r>
              <a:rPr lang="en-IN" sz="2000" dirty="0">
                <a:solidFill>
                  <a:srgbClr val="0070C0"/>
                </a:solidFill>
              </a:rPr>
              <a:t>Eliminate</a:t>
            </a:r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dirty="0">
                <a:solidFill>
                  <a:srgbClr val="0070C0"/>
                </a:solidFill>
              </a:rPr>
              <a:t>microbial growth and scaling could be delayed/managed</a:t>
            </a:r>
          </a:p>
          <a:p>
            <a:pPr algn="just"/>
            <a:endParaRPr lang="en-IN" sz="2000" dirty="0">
              <a:solidFill>
                <a:srgbClr val="FF0000"/>
              </a:solidFill>
            </a:endParaRPr>
          </a:p>
          <a:p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2" y="0"/>
            <a:ext cx="1725318" cy="914400"/>
          </a:xfrm>
          <a:prstGeom prst="rect">
            <a:avLst/>
          </a:prstGeom>
        </p:spPr>
      </p:pic>
      <p:sp>
        <p:nvSpPr>
          <p:cNvPr id="5" name="object 21">
            <a:extLst>
              <a:ext uri="{FF2B5EF4-FFF2-40B4-BE49-F238E27FC236}">
                <a16:creationId xmlns:a16="http://schemas.microsoft.com/office/drawing/2014/main" id="{BD2C03EA-7AD2-4165-96C5-A976630A1C12}"/>
              </a:ext>
            </a:extLst>
          </p:cNvPr>
          <p:cNvSpPr/>
          <p:nvPr/>
        </p:nvSpPr>
        <p:spPr>
          <a:xfrm>
            <a:off x="497012" y="875714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7D5C1-A6BE-49FB-A861-CEC97D6F15FC}"/>
              </a:ext>
            </a:extLst>
          </p:cNvPr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1">
              <a:buChar char="•"/>
            </a:pPr>
            <a:endParaRPr lang="en-US"/>
          </a:p>
          <a:p>
            <a:pPr lvl="1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1">
              <a:buChar char="•"/>
            </a:pPr>
            <a:endParaRPr lang="en-US"/>
          </a:p>
          <a:p>
            <a:pPr lvl="1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1">
              <a:buChar char="•"/>
            </a:pPr>
            <a:endParaRPr lang="en-US"/>
          </a:p>
          <a:p>
            <a:pPr lvl="1">
              <a:buChar char="•"/>
            </a:pPr>
            <a:endParaRPr lang="en-US"/>
          </a:p>
        </p:txBody>
      </p:sp>
      <p:pic>
        <p:nvPicPr>
          <p:cNvPr id="6146" name="Picture 2" descr="Image result for application key areas icon for ppt">
            <a:extLst>
              <a:ext uri="{FF2B5EF4-FFF2-40B4-BE49-F238E27FC236}">
                <a16:creationId xmlns:a16="http://schemas.microsoft.com/office/drawing/2014/main" id="{A41C9111-B809-4B68-9064-3FF4F4C86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4565" r="23430" b="22666"/>
          <a:stretch/>
        </p:blipFill>
        <p:spPr bwMode="auto">
          <a:xfrm>
            <a:off x="228600" y="1986280"/>
            <a:ext cx="3210858" cy="31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33EF34-2E7E-44D4-95F0-36907D8F1461}"/>
              </a:ext>
            </a:extLst>
          </p:cNvPr>
          <p:cNvSpPr txBox="1"/>
          <p:nvPr/>
        </p:nvSpPr>
        <p:spPr>
          <a:xfrm>
            <a:off x="1692812" y="2705100"/>
            <a:ext cx="137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Applications 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24335B56-77C4-44FB-A3FC-03890FC7561A}"/>
              </a:ext>
            </a:extLst>
          </p:cNvPr>
          <p:cNvSpPr/>
          <p:nvPr/>
        </p:nvSpPr>
        <p:spPr>
          <a:xfrm>
            <a:off x="3720208" y="2590800"/>
            <a:ext cx="484632" cy="83820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7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675B67-001B-41D6-AD54-7E8B64EC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914400"/>
            <a:ext cx="43434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Effluent Treatment</a:t>
            </a:r>
          </a:p>
        </p:txBody>
      </p:sp>
      <p:pic>
        <p:nvPicPr>
          <p:cNvPr id="7170" name="Picture 2" descr="Image result for effluent treatment">
            <a:extLst>
              <a:ext uri="{FF2B5EF4-FFF2-40B4-BE49-F238E27FC236}">
                <a16:creationId xmlns:a16="http://schemas.microsoft.com/office/drawing/2014/main" id="{449EA4CE-33B1-4E12-B5E7-C323AC08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715962"/>
          </a:xfrm>
        </p:spPr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00B050"/>
                </a:solidFill>
              </a:rPr>
              <a:t>Effluent Treatment- WRK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  <a:buClr>
                <a:srgbClr val="990000"/>
              </a:buClr>
              <a:defRPr/>
            </a:pPr>
            <a:r>
              <a:rPr lang="en-IN" sz="2000" dirty="0">
                <a:solidFill>
                  <a:srgbClr val="0070C0"/>
                </a:solidFill>
              </a:rPr>
              <a:t>WRK has completed various projects and found that DGC </a:t>
            </a: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can be used efficiently in effluent treatment of industrial waste, land-filled leachates, dairy waste and sewage.</a:t>
            </a:r>
          </a:p>
          <a:p>
            <a:pPr algn="just">
              <a:spcAft>
                <a:spcPts val="500"/>
              </a:spcAft>
              <a:buClr>
                <a:srgbClr val="990000"/>
              </a:buClr>
              <a:defRPr/>
            </a:pP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DGC reduced COD/ BOD in effluent streams successfully, over a period of time.</a:t>
            </a:r>
          </a:p>
          <a:p>
            <a:pPr algn="just">
              <a:spcAft>
                <a:spcPts val="500"/>
              </a:spcAft>
              <a:buClr>
                <a:srgbClr val="990000"/>
              </a:buClr>
              <a:defRPr/>
            </a:pP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It can be operated with air/ oxygen/ ozone/ H2O2/ UV/ UV + a catalyst (Titanium Dioxide, TiO2), individually or in combination</a:t>
            </a:r>
          </a:p>
          <a:p>
            <a:pPr algn="just">
              <a:spcAft>
                <a:spcPts val="500"/>
              </a:spcAft>
              <a:buClr>
                <a:srgbClr val="990000"/>
              </a:buClr>
              <a:defRPr/>
            </a:pPr>
            <a:r>
              <a:rPr lang="en-GB" sz="2000" dirty="0">
                <a:solidFill>
                  <a:srgbClr val="0070C0"/>
                </a:solidFill>
                <a:cs typeface="Arial" panose="020B0604020202020204" pitchFamily="34" charset="0"/>
              </a:rPr>
              <a:t>Photocatalytic process (UV + TiO2) can breakdown “difficult” pollutants as seen from the trials on some of the effluents. </a:t>
            </a:r>
          </a:p>
          <a:p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2" y="0"/>
            <a:ext cx="1725318" cy="914400"/>
          </a:xfrm>
          <a:prstGeom prst="rect">
            <a:avLst/>
          </a:prstGeom>
        </p:spPr>
      </p:pic>
      <p:sp>
        <p:nvSpPr>
          <p:cNvPr id="5" name="object 26">
            <a:extLst>
              <a:ext uri="{FF2B5EF4-FFF2-40B4-BE49-F238E27FC236}">
                <a16:creationId xmlns:a16="http://schemas.microsoft.com/office/drawing/2014/main" id="{A4369AD3-5C8A-4446-AD85-8132E36D31C3}"/>
              </a:ext>
            </a:extLst>
          </p:cNvPr>
          <p:cNvSpPr/>
          <p:nvPr/>
        </p:nvSpPr>
        <p:spPr>
          <a:xfrm>
            <a:off x="537209" y="1009650"/>
            <a:ext cx="6931025" cy="0"/>
          </a:xfrm>
          <a:custGeom>
            <a:avLst/>
            <a:gdLst/>
            <a:ahLst/>
            <a:cxnLst/>
            <a:rect l="l" t="t" r="r" b="b"/>
            <a:pathLst>
              <a:path w="6931025">
                <a:moveTo>
                  <a:pt x="0" y="0"/>
                </a:moveTo>
                <a:lnTo>
                  <a:pt x="6930771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41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2023</Words>
  <Application>Microsoft Office PowerPoint</Application>
  <PresentationFormat>On-screen Show (4:3)</PresentationFormat>
  <Paragraphs>293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Century Gothic</vt:lpstr>
      <vt:lpstr>Office Theme</vt:lpstr>
      <vt:lpstr>Acrobat Document</vt:lpstr>
      <vt:lpstr>SigmaPlotGraphicObject.8</vt:lpstr>
      <vt:lpstr>DGC (DOWNFLOW GAS CONTACTOR) Technology:  A Novel Reactor for Effluent Treatment, Biogas Upgradation and Chemical Reactions</vt:lpstr>
      <vt:lpstr>   DGC- Award &amp; Recognitions </vt:lpstr>
      <vt:lpstr>Current Status- Commercialization </vt:lpstr>
      <vt:lpstr>DGC Technology- Background  </vt:lpstr>
      <vt:lpstr>DGC Technology  </vt:lpstr>
      <vt:lpstr>DGC Advantages vs. Conventional Reactors</vt:lpstr>
      <vt:lpstr>Key Applications of DGC</vt:lpstr>
      <vt:lpstr>Effluent Treatment</vt:lpstr>
      <vt:lpstr>Effluent Treatment- WRK Experience</vt:lpstr>
      <vt:lpstr>Advantages over   Competitive  Technologies </vt:lpstr>
      <vt:lpstr>DGC-Skid Mounted Pilot Plant</vt:lpstr>
      <vt:lpstr>Trials on Industrial Effluents</vt:lpstr>
      <vt:lpstr>Results - Few  Trials</vt:lpstr>
      <vt:lpstr>Key Takeaways</vt:lpstr>
      <vt:lpstr>Biogas Upgradation</vt:lpstr>
      <vt:lpstr>PowerPoint Presentation</vt:lpstr>
      <vt:lpstr>Carbon Capture- WRK Set-up</vt:lpstr>
      <vt:lpstr>   Biogas Upgradation Plant</vt:lpstr>
      <vt:lpstr>Biogas Upgradation Results</vt:lpstr>
      <vt:lpstr>WRK Technology Advantages </vt:lpstr>
      <vt:lpstr>PowerPoint Presentation</vt:lpstr>
      <vt:lpstr>Chemical Reactions</vt:lpstr>
      <vt:lpstr>DGC Technology Advantages </vt:lpstr>
      <vt:lpstr> Reactions on DGC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by IPL to PEC</dc:title>
  <dc:creator>Dr S ganguly</dc:creator>
  <cp:lastModifiedBy>Deepak Palekar</cp:lastModifiedBy>
  <cp:revision>450</cp:revision>
  <cp:lastPrinted>2016-05-29T18:15:39Z</cp:lastPrinted>
  <dcterms:created xsi:type="dcterms:W3CDTF">2013-04-08T07:05:25Z</dcterms:created>
  <dcterms:modified xsi:type="dcterms:W3CDTF">2020-02-21T07:13:09Z</dcterms:modified>
</cp:coreProperties>
</file>